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3"/>
  </p:notesMasterIdLst>
  <p:sldIdLst>
    <p:sldId id="259" r:id="rId2"/>
  </p:sldIdLst>
  <p:sldSz cx="7775575" cy="10907713"/>
  <p:notesSz cx="6797675" cy="9926638"/>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5">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B3B"/>
    <a:srgbClr val="FF5050"/>
    <a:srgbClr val="EA6B14"/>
    <a:srgbClr val="EB701D"/>
    <a:srgbClr val="2C451B"/>
    <a:srgbClr val="A50021"/>
    <a:srgbClr val="CC0000"/>
    <a:srgbClr val="FF7C80"/>
    <a:srgbClr val="FF9999"/>
    <a:srgbClr val="F4F4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06" autoAdjust="0"/>
    <p:restoredTop sz="94660"/>
  </p:normalViewPr>
  <p:slideViewPr>
    <p:cSldViewPr snapToGrid="0">
      <p:cViewPr>
        <p:scale>
          <a:sx n="100" d="100"/>
          <a:sy n="100" d="100"/>
        </p:scale>
        <p:origin x="984" y="-1014"/>
      </p:cViewPr>
      <p:guideLst>
        <p:guide orient="horz" pos="3435"/>
        <p:guide pos="24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58" tIns="45729" rIns="91458" bIns="4572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4" y="0"/>
            <a:ext cx="2945659" cy="498056"/>
          </a:xfrm>
          <a:prstGeom prst="rect">
            <a:avLst/>
          </a:prstGeom>
        </p:spPr>
        <p:txBody>
          <a:bodyPr vert="horz" lIns="91458" tIns="45729" rIns="91458" bIns="45729" rtlCol="0"/>
          <a:lstStyle>
            <a:lvl1pPr algn="r">
              <a:defRPr sz="1200"/>
            </a:lvl1pPr>
          </a:lstStyle>
          <a:p>
            <a:fld id="{70F99883-74AE-4A2C-81B7-5B86A08198C0}" type="datetimeFigureOut">
              <a:rPr kumimoji="1" lang="ja-JP" altLang="en-US" smtClean="0"/>
              <a:t>2025/3/17</a:t>
            </a:fld>
            <a:endParaRPr kumimoji="1" lang="ja-JP" altLang="en-US"/>
          </a:p>
        </p:txBody>
      </p:sp>
      <p:sp>
        <p:nvSpPr>
          <p:cNvPr id="4" name="スライド イメージ プレースホルダー 3"/>
          <p:cNvSpPr>
            <a:spLocks noGrp="1" noRot="1" noChangeAspect="1"/>
          </p:cNvSpPr>
          <p:nvPr>
            <p:ph type="sldImg" idx="2"/>
          </p:nvPr>
        </p:nvSpPr>
        <p:spPr>
          <a:xfrm>
            <a:off x="2205038" y="1239838"/>
            <a:ext cx="2387600" cy="3351212"/>
          </a:xfrm>
          <a:prstGeom prst="rect">
            <a:avLst/>
          </a:prstGeom>
          <a:noFill/>
          <a:ln w="12700">
            <a:solidFill>
              <a:prstClr val="black"/>
            </a:solidFill>
          </a:ln>
        </p:spPr>
        <p:txBody>
          <a:bodyPr vert="horz" lIns="91458" tIns="45729" rIns="91458" bIns="45729" rtlCol="0" anchor="ctr"/>
          <a:lstStyle/>
          <a:p>
            <a:endParaRPr lang="ja-JP" altLang="en-US"/>
          </a:p>
        </p:txBody>
      </p:sp>
      <p:sp>
        <p:nvSpPr>
          <p:cNvPr id="5" name="ノート プレースホルダー 4"/>
          <p:cNvSpPr>
            <a:spLocks noGrp="1"/>
          </p:cNvSpPr>
          <p:nvPr>
            <p:ph type="body" sz="quarter" idx="3"/>
          </p:nvPr>
        </p:nvSpPr>
        <p:spPr>
          <a:xfrm>
            <a:off x="679768" y="4777195"/>
            <a:ext cx="5438140" cy="3908613"/>
          </a:xfrm>
          <a:prstGeom prst="rect">
            <a:avLst/>
          </a:prstGeom>
        </p:spPr>
        <p:txBody>
          <a:bodyPr vert="horz" lIns="91458" tIns="45729" rIns="91458" bIns="4572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5"/>
            <a:ext cx="2945659" cy="498055"/>
          </a:xfrm>
          <a:prstGeom prst="rect">
            <a:avLst/>
          </a:prstGeom>
        </p:spPr>
        <p:txBody>
          <a:bodyPr vert="horz" lIns="91458" tIns="45729" rIns="91458" bIns="4572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4" y="9428585"/>
            <a:ext cx="2945659" cy="498055"/>
          </a:xfrm>
          <a:prstGeom prst="rect">
            <a:avLst/>
          </a:prstGeom>
        </p:spPr>
        <p:txBody>
          <a:bodyPr vert="horz" lIns="91458" tIns="45729" rIns="91458" bIns="45729" rtlCol="0" anchor="b"/>
          <a:lstStyle>
            <a:lvl1pPr algn="r">
              <a:defRPr sz="1200"/>
            </a:lvl1pPr>
          </a:lstStyle>
          <a:p>
            <a:fld id="{ACD93CC5-A9B8-46A1-B8C3-70AA73E05DA2}" type="slidenum">
              <a:rPr kumimoji="1" lang="ja-JP" altLang="en-US" smtClean="0"/>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p:spPr>
        <p:txBody>
          <a:bodyPr anchor="b"/>
          <a:lstStyle>
            <a:lvl1pPr algn="ctr">
              <a:defRPr sz="5102"/>
            </a:lvl1pPr>
          </a:lstStyle>
          <a:p>
            <a:r>
              <a:rPr lang="ja-JP" altLang="en-US"/>
              <a:t>マスター タイトルの書式設定</a:t>
            </a:r>
            <a:endParaRPr lang="en-US" dirty="0"/>
          </a:p>
        </p:txBody>
      </p:sp>
      <p:sp>
        <p:nvSpPr>
          <p:cNvPr id="3" name="Subtitle 2"/>
          <p:cNvSpPr>
            <a:spLocks noGrp="1"/>
          </p:cNvSpPr>
          <p:nvPr>
            <p:ph type="subTitle" idx="1"/>
          </p:nvPr>
        </p:nvSpPr>
        <p:spPr>
          <a:xfrm>
            <a:off x="971947" y="5729075"/>
            <a:ext cx="5831681" cy="2633505"/>
          </a:xfr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3/17/2025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515871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3/17/2025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55172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571" y="580735"/>
            <a:ext cx="4932630" cy="924378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3/17/2025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4829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071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3/17/2025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04880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p:spPr>
        <p:txBody>
          <a:bodyPr anchor="b"/>
          <a:lstStyle>
            <a:lvl1pPr>
              <a:defRPr sz="5102"/>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0522" y="7299586"/>
            <a:ext cx="6706433" cy="2386061"/>
          </a:xfr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764DE79-268F-4C1A-8933-263129D2AF90}" type="datetimeFigureOut">
              <a:rPr lang="en-US" smtClean="0"/>
              <a:t>3/17/2025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501440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4571" y="2903673"/>
            <a:ext cx="3304619" cy="69208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36385" y="2903673"/>
            <a:ext cx="3304619" cy="69208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t>3/17/2025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675215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5584" y="2673905"/>
            <a:ext cx="3289432" cy="1310440"/>
          </a:xfr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4" name="Content Placeholder 3"/>
          <p:cNvSpPr>
            <a:spLocks noGrp="1"/>
          </p:cNvSpPr>
          <p:nvPr>
            <p:ph sz="half" idx="2"/>
          </p:nvPr>
        </p:nvSpPr>
        <p:spPr>
          <a:xfrm>
            <a:off x="535584" y="3984345"/>
            <a:ext cx="3289432" cy="58603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36385" y="2673905"/>
            <a:ext cx="3305632" cy="1310440"/>
          </a:xfr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6" name="Content Placeholder 5"/>
          <p:cNvSpPr>
            <a:spLocks noGrp="1"/>
          </p:cNvSpPr>
          <p:nvPr>
            <p:ph sz="quarter" idx="4"/>
          </p:nvPr>
        </p:nvSpPr>
        <p:spPr>
          <a:xfrm>
            <a:off x="3936385" y="3984345"/>
            <a:ext cx="3305632" cy="58603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3/17/2025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601266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t>3/17/2025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525992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3/17/2025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1379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p:spPr>
        <p:txBody>
          <a:bodyPr anchor="b"/>
          <a:lstStyle>
            <a:lvl1pPr>
              <a:defRPr sz="2721"/>
            </a:lvl1pPr>
          </a:lstStyle>
          <a:p>
            <a:r>
              <a:rPr lang="ja-JP" altLang="en-US"/>
              <a:t>マスター タイトルの書式設定</a:t>
            </a:r>
            <a:endParaRPr lang="en-US" dirty="0"/>
          </a:p>
        </p:txBody>
      </p:sp>
      <p:sp>
        <p:nvSpPr>
          <p:cNvPr id="3" name="Content Placeholder 2"/>
          <p:cNvSpPr>
            <a:spLocks noGrp="1"/>
          </p:cNvSpPr>
          <p:nvPr>
            <p:ph idx="1"/>
          </p:nvPr>
        </p:nvSpPr>
        <p:spPr>
          <a:xfrm>
            <a:off x="3305632" y="1570511"/>
            <a:ext cx="3936385" cy="7751546"/>
          </a:xfr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smtClean="0"/>
              <a:t>3/17/2025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969020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p:spPr>
        <p:txBody>
          <a:bodyPr anchor="b"/>
          <a:lstStyle>
            <a:lvl1pPr>
              <a:defRPr sz="272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05632" y="1570511"/>
            <a:ext cx="3936385" cy="7751546"/>
          </a:xfr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smtClean="0"/>
              <a:t>3/17/2025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844309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571" y="580737"/>
            <a:ext cx="6706433" cy="210832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4571" y="2903673"/>
            <a:ext cx="6706433" cy="69208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34571" y="10109836"/>
            <a:ext cx="1749504" cy="580735"/>
          </a:xfrm>
          <a:prstGeom prst="rect">
            <a:avLst/>
          </a:prstGeom>
        </p:spPr>
        <p:txBody>
          <a:bodyPr vert="horz" lIns="91440" tIns="45720" rIns="91440" bIns="45720" rtlCol="0" anchor="ctr"/>
          <a:lstStyle>
            <a:lvl1pPr algn="l">
              <a:defRPr sz="1020">
                <a:solidFill>
                  <a:schemeClr val="tx1">
                    <a:tint val="75000"/>
                  </a:schemeClr>
                </a:solidFill>
              </a:defRPr>
            </a:lvl1pPr>
          </a:lstStyle>
          <a:p>
            <a:fld id="{C764DE79-268F-4C1A-8933-263129D2AF90}" type="datetimeFigureOut">
              <a:rPr lang="en-US" smtClean="0"/>
              <a:t>3/17/2025</a:t>
            </a:fld>
            <a:endParaRPr lang="en-US" dirty="0"/>
          </a:p>
        </p:txBody>
      </p:sp>
      <p:sp>
        <p:nvSpPr>
          <p:cNvPr id="5" name="Footer Placeholder 4"/>
          <p:cNvSpPr>
            <a:spLocks noGrp="1"/>
          </p:cNvSpPr>
          <p:nvPr>
            <p:ph type="ftr" sz="quarter" idx="3"/>
          </p:nvPr>
        </p:nvSpPr>
        <p:spPr>
          <a:xfrm>
            <a:off x="2575659" y="10109836"/>
            <a:ext cx="2624257" cy="580735"/>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491500" y="10109836"/>
            <a:ext cx="1749504" cy="580735"/>
          </a:xfrm>
          <a:prstGeom prst="rect">
            <a:avLst/>
          </a:prstGeom>
        </p:spPr>
        <p:txBody>
          <a:bodyPr vert="horz" lIns="91440" tIns="45720" rIns="91440" bIns="45720" rtlCol="0" anchor="ctr"/>
          <a:lstStyle>
            <a:lvl1pPr algn="r">
              <a:defRPr sz="1020">
                <a:solidFill>
                  <a:schemeClr val="tx1">
                    <a:tint val="75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178048878"/>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xStyles>
    <p:titleStyle>
      <a:lvl1pPr algn="l" defTabSz="777514" rtl="0" eaLnBrk="1" latinLnBrk="0" hangingPunct="1">
        <a:lnSpc>
          <a:spcPct val="90000"/>
        </a:lnSpc>
        <a:spcBef>
          <a:spcPct val="0"/>
        </a:spcBef>
        <a:buNone/>
        <a:defRPr kumimoji="1" sz="3741" kern="1200">
          <a:solidFill>
            <a:schemeClr val="tx1"/>
          </a:solidFill>
          <a:latin typeface="+mj-lt"/>
          <a:ea typeface="+mj-ea"/>
          <a:cs typeface="+mj-cs"/>
        </a:defRPr>
      </a:lvl1pPr>
    </p:titleStyle>
    <p:bodyStyle>
      <a:lvl1pPr marL="194379" indent="-194379" algn="l" defTabSz="777514" rtl="0" eaLnBrk="1" latinLnBrk="0" hangingPunct="1">
        <a:lnSpc>
          <a:spcPct val="90000"/>
        </a:lnSpc>
        <a:spcBef>
          <a:spcPts val="850"/>
        </a:spcBef>
        <a:buFont typeface="Arial" panose="020B0604020202020204" pitchFamily="34" charset="0"/>
        <a:buChar char="•"/>
        <a:defRPr kumimoji="1"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kumimoji="1"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kumimoji="1"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565503" y="1033160"/>
            <a:ext cx="6703876" cy="1200329"/>
          </a:xfrm>
          <a:prstGeom prst="rect">
            <a:avLst/>
          </a:prstGeom>
        </p:spPr>
        <p:txBody>
          <a:bodyPr wrap="square">
            <a:spAutoFit/>
          </a:bodyPr>
          <a:lstStyle/>
          <a:p>
            <a:endParaRPr lang="ja-JP" altLang="en-US" sz="7200" b="1" dirty="0">
              <a:solidFill>
                <a:srgbClr val="2C451B"/>
              </a:solidFill>
              <a:latin typeface="小塚ゴシック Pro H" pitchFamily="34" charset="-128"/>
              <a:ea typeface="小塚ゴシック Pro H" pitchFamily="34" charset="-128"/>
            </a:endParaRPr>
          </a:p>
        </p:txBody>
      </p:sp>
      <p:pic>
        <p:nvPicPr>
          <p:cNvPr id="1027" name="Picture 3" descr="\\SERVER\mac-share\塚本\アスクルばらしたpng\P11 の色違い\11_c2_orang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95" y="3047708"/>
            <a:ext cx="1120775" cy="1120775"/>
          </a:xfrm>
          <a:prstGeom prst="rect">
            <a:avLst/>
          </a:prstGeom>
          <a:noFill/>
          <a:extLst>
            <a:ext uri="{909E8E84-426E-40DD-AFC4-6F175D3DCCD1}">
              <a14:hiddenFill xmlns:a14="http://schemas.microsoft.com/office/drawing/2010/main">
                <a:solidFill>
                  <a:srgbClr val="FFFFFF"/>
                </a:solidFill>
              </a14:hiddenFill>
            </a:ext>
          </a:extLst>
        </p:spPr>
      </p:pic>
      <p:sp>
        <p:nvSpPr>
          <p:cNvPr id="5" name="正方形/長方形 4"/>
          <p:cNvSpPr/>
          <p:nvPr/>
        </p:nvSpPr>
        <p:spPr>
          <a:xfrm>
            <a:off x="110794" y="3398154"/>
            <a:ext cx="865943" cy="461665"/>
          </a:xfrm>
          <a:prstGeom prst="rect">
            <a:avLst/>
          </a:prstGeom>
        </p:spPr>
        <p:txBody>
          <a:bodyPr wrap="none">
            <a:spAutoFit/>
          </a:bodyPr>
          <a:lstStyle/>
          <a:p>
            <a:pPr algn="ctr"/>
            <a:r>
              <a:rPr lang="ja-JP" altLang="en-US" sz="2400" dirty="0">
                <a:solidFill>
                  <a:schemeClr val="bg1"/>
                </a:solidFill>
                <a:latin typeface="小塚ゴシック Pro B" pitchFamily="34" charset="-128"/>
                <a:ea typeface="小塚ゴシック Pro B" pitchFamily="34" charset="-128"/>
              </a:rPr>
              <a:t>日 時</a:t>
            </a:r>
          </a:p>
        </p:txBody>
      </p:sp>
      <p:sp>
        <p:nvSpPr>
          <p:cNvPr id="6" name="正方形/長方形 5"/>
          <p:cNvSpPr/>
          <p:nvPr/>
        </p:nvSpPr>
        <p:spPr>
          <a:xfrm>
            <a:off x="1051301" y="3026803"/>
            <a:ext cx="1883849" cy="707886"/>
          </a:xfrm>
          <a:prstGeom prst="rect">
            <a:avLst/>
          </a:prstGeom>
        </p:spPr>
        <p:txBody>
          <a:bodyPr wrap="none">
            <a:spAutoFit/>
          </a:bodyPr>
          <a:lstStyle/>
          <a:p>
            <a:r>
              <a:rPr lang="ja-JP" altLang="en-US" sz="4000" dirty="0">
                <a:solidFill>
                  <a:srgbClr val="EA6B14"/>
                </a:solidFill>
                <a:latin typeface="小塚ゴシック Pro B" pitchFamily="34" charset="-128"/>
                <a:ea typeface="小塚ゴシック Pro B" pitchFamily="34" charset="-128"/>
              </a:rPr>
              <a:t>５</a:t>
            </a:r>
            <a:r>
              <a:rPr lang="ja-JP" altLang="en-US" sz="2400" dirty="0">
                <a:solidFill>
                  <a:srgbClr val="EA6B14"/>
                </a:solidFill>
                <a:latin typeface="小塚ゴシック Pro B" pitchFamily="34" charset="-128"/>
                <a:ea typeface="小塚ゴシック Pro B" pitchFamily="34" charset="-128"/>
              </a:rPr>
              <a:t>月</a:t>
            </a:r>
            <a:r>
              <a:rPr lang="en-US" altLang="ja-JP" sz="4000" dirty="0">
                <a:solidFill>
                  <a:srgbClr val="EA6B14"/>
                </a:solidFill>
                <a:latin typeface="小塚ゴシック Pro B" pitchFamily="34" charset="-128"/>
                <a:ea typeface="小塚ゴシック Pro B" pitchFamily="34" charset="-128"/>
              </a:rPr>
              <a:t>18</a:t>
            </a:r>
            <a:r>
              <a:rPr lang="ja-JP" altLang="en-US" sz="2400" dirty="0">
                <a:solidFill>
                  <a:srgbClr val="EA6B14"/>
                </a:solidFill>
                <a:latin typeface="小塚ゴシック Pro B" pitchFamily="34" charset="-128"/>
                <a:ea typeface="小塚ゴシック Pro B" pitchFamily="34" charset="-128"/>
              </a:rPr>
              <a:t>日</a:t>
            </a:r>
          </a:p>
        </p:txBody>
      </p:sp>
      <p:sp>
        <p:nvSpPr>
          <p:cNvPr id="8" name="正方形/長方形 7"/>
          <p:cNvSpPr/>
          <p:nvPr/>
        </p:nvSpPr>
        <p:spPr>
          <a:xfrm>
            <a:off x="1120370" y="3801898"/>
            <a:ext cx="2748088" cy="584775"/>
          </a:xfrm>
          <a:prstGeom prst="rect">
            <a:avLst/>
          </a:prstGeom>
        </p:spPr>
        <p:txBody>
          <a:bodyPr wrap="square">
            <a:spAutoFit/>
          </a:bodyPr>
          <a:lstStyle/>
          <a:p>
            <a:r>
              <a:rPr lang="en-US" altLang="ja-JP" sz="3200" dirty="0">
                <a:solidFill>
                  <a:srgbClr val="EA6B14"/>
                </a:solidFill>
                <a:latin typeface="小塚ゴシック Pro B" pitchFamily="34" charset="-128"/>
                <a:ea typeface="小塚ゴシック Pro B" pitchFamily="34" charset="-128"/>
              </a:rPr>
              <a:t>13:30-15:30</a:t>
            </a:r>
            <a:endParaRPr lang="ja-JP" altLang="en-US" sz="3200" dirty="0">
              <a:solidFill>
                <a:srgbClr val="EA6B14"/>
              </a:solidFill>
              <a:latin typeface="小塚ゴシック Pro B" pitchFamily="34" charset="-128"/>
              <a:ea typeface="小塚ゴシック Pro B" pitchFamily="34" charset="-128"/>
            </a:endParaRPr>
          </a:p>
        </p:txBody>
      </p:sp>
      <p:sp>
        <p:nvSpPr>
          <p:cNvPr id="10" name="正方形/長方形 9"/>
          <p:cNvSpPr/>
          <p:nvPr/>
        </p:nvSpPr>
        <p:spPr>
          <a:xfrm>
            <a:off x="3617768" y="3907500"/>
            <a:ext cx="1352842" cy="338554"/>
          </a:xfrm>
          <a:prstGeom prst="rect">
            <a:avLst/>
          </a:prstGeom>
        </p:spPr>
        <p:txBody>
          <a:bodyPr wrap="square">
            <a:spAutoFit/>
          </a:bodyPr>
          <a:lstStyle/>
          <a:p>
            <a:r>
              <a:rPr lang="ja-JP" altLang="en-US" sz="1600" b="1" dirty="0">
                <a:latin typeface="小塚ゴシック Pro B" pitchFamily="34" charset="-128"/>
                <a:ea typeface="小塚ゴシック Pro B" pitchFamily="34" charset="-128"/>
              </a:rPr>
              <a:t>開場：</a:t>
            </a:r>
            <a:r>
              <a:rPr lang="en-US" altLang="ja-JP" sz="1600" b="1" dirty="0">
                <a:latin typeface="小塚ゴシック Pro B" pitchFamily="34" charset="-128"/>
                <a:ea typeface="小塚ゴシック Pro B" pitchFamily="34" charset="-128"/>
              </a:rPr>
              <a:t>13:00</a:t>
            </a:r>
            <a:endParaRPr lang="ja-JP" altLang="en-US" sz="1600" b="1" dirty="0">
              <a:latin typeface="小塚ゴシック Pro B" pitchFamily="34" charset="-128"/>
              <a:ea typeface="小塚ゴシック Pro B" pitchFamily="34" charset="-128"/>
            </a:endParaRPr>
          </a:p>
        </p:txBody>
      </p:sp>
      <p:pic>
        <p:nvPicPr>
          <p:cNvPr id="14" name="Picture 4" descr="\\SERVER\mac-share\塚本\アスクルばらしたpng\P11 の色違い\11_b1_blu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8187" y="4690192"/>
            <a:ext cx="1073150" cy="1368425"/>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SERVER\mac-share\塚本\アスクルばらしたpng\P11 の色違い\11_akabox.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03304" y="3187303"/>
            <a:ext cx="379412" cy="352425"/>
          </a:xfrm>
          <a:prstGeom prst="rect">
            <a:avLst/>
          </a:prstGeom>
          <a:noFill/>
          <a:extLst>
            <a:ext uri="{909E8E84-426E-40DD-AFC4-6F175D3DCCD1}">
              <a14:hiddenFill xmlns:a14="http://schemas.microsoft.com/office/drawing/2010/main">
                <a:solidFill>
                  <a:srgbClr val="FFFFFF"/>
                </a:solidFill>
              </a14:hiddenFill>
            </a:ext>
          </a:extLst>
        </p:spPr>
      </p:pic>
      <p:sp>
        <p:nvSpPr>
          <p:cNvPr id="7" name="正方形/長方形 6"/>
          <p:cNvSpPr/>
          <p:nvPr/>
        </p:nvSpPr>
        <p:spPr>
          <a:xfrm>
            <a:off x="2872437" y="3169127"/>
            <a:ext cx="441146" cy="401007"/>
          </a:xfrm>
          <a:prstGeom prst="rect">
            <a:avLst/>
          </a:prstGeom>
        </p:spPr>
        <p:txBody>
          <a:bodyPr wrap="none">
            <a:spAutoFit/>
          </a:bodyPr>
          <a:lstStyle/>
          <a:p>
            <a:r>
              <a:rPr lang="ja-JP" altLang="en-US" dirty="0">
                <a:solidFill>
                  <a:schemeClr val="bg1"/>
                </a:solidFill>
                <a:latin typeface="小塚ゴシック Pro B" pitchFamily="34" charset="-128"/>
                <a:ea typeface="小塚ゴシック Pro B" pitchFamily="34" charset="-128"/>
              </a:rPr>
              <a:t>日</a:t>
            </a:r>
          </a:p>
        </p:txBody>
      </p:sp>
      <p:sp>
        <p:nvSpPr>
          <p:cNvPr id="19" name="正方形/長方形 18"/>
          <p:cNvSpPr/>
          <p:nvPr/>
        </p:nvSpPr>
        <p:spPr>
          <a:xfrm>
            <a:off x="180546" y="5130786"/>
            <a:ext cx="957092" cy="401007"/>
          </a:xfrm>
          <a:prstGeom prst="rect">
            <a:avLst/>
          </a:prstGeom>
        </p:spPr>
        <p:txBody>
          <a:bodyPr wrap="square">
            <a:spAutoFit/>
          </a:bodyPr>
          <a:lstStyle/>
          <a:p>
            <a:pPr algn="ctr"/>
            <a:r>
              <a:rPr lang="ja-JP" altLang="en-US" dirty="0">
                <a:solidFill>
                  <a:schemeClr val="bg1"/>
                </a:solidFill>
                <a:latin typeface="小塚ゴシック Pro B" pitchFamily="34" charset="-128"/>
                <a:ea typeface="小塚ゴシック Pro B" pitchFamily="34" charset="-128"/>
              </a:rPr>
              <a:t>講演</a:t>
            </a:r>
          </a:p>
        </p:txBody>
      </p:sp>
      <p:sp>
        <p:nvSpPr>
          <p:cNvPr id="17" name="正方形/長方形 16"/>
          <p:cNvSpPr/>
          <p:nvPr/>
        </p:nvSpPr>
        <p:spPr>
          <a:xfrm>
            <a:off x="1206343" y="4579027"/>
            <a:ext cx="4015568" cy="1015663"/>
          </a:xfrm>
          <a:prstGeom prst="rect">
            <a:avLst/>
          </a:prstGeom>
        </p:spPr>
        <p:txBody>
          <a:bodyPr wrap="square">
            <a:spAutoFit/>
          </a:bodyPr>
          <a:lstStyle/>
          <a:p>
            <a:r>
              <a:rPr lang="ja-JP" altLang="en-US" sz="1800" dirty="0">
                <a:latin typeface="小塚ゴシック Pro B" pitchFamily="34" charset="-128"/>
                <a:ea typeface="小塚ゴシック Pro B" pitchFamily="34" charset="-128"/>
              </a:rPr>
              <a:t>講師</a:t>
            </a:r>
            <a:r>
              <a:rPr lang="en-US" altLang="ja-JP" sz="1800" dirty="0">
                <a:latin typeface="小塚ゴシック Pro B" pitchFamily="34" charset="-128"/>
                <a:ea typeface="小塚ゴシック Pro B" pitchFamily="34" charset="-128"/>
              </a:rPr>
              <a:t>:</a:t>
            </a:r>
            <a:r>
              <a:rPr lang="ja-JP" altLang="ja-JP" sz="3600" dirty="0">
                <a:effectLst/>
                <a:ea typeface="游明朝" panose="02020400000000000000" pitchFamily="18" charset="-128"/>
                <a:cs typeface="Times New Roman" panose="02020603050405020304" pitchFamily="18" charset="0"/>
              </a:rPr>
              <a:t>盛永審一郎</a:t>
            </a:r>
            <a:r>
              <a:rPr lang="ja-JP" altLang="ja-JP" sz="1600" dirty="0">
                <a:effectLst/>
                <a:ea typeface="游明朝" panose="02020400000000000000" pitchFamily="18" charset="-128"/>
                <a:cs typeface="Times New Roman" panose="02020603050405020304" pitchFamily="18" charset="0"/>
              </a:rPr>
              <a:t>先生</a:t>
            </a:r>
            <a:endParaRPr lang="en-US" altLang="ja-JP" sz="1600" dirty="0">
              <a:effectLst/>
              <a:ea typeface="游明朝" panose="02020400000000000000" pitchFamily="18" charset="-128"/>
              <a:cs typeface="Times New Roman" panose="02020603050405020304" pitchFamily="18" charset="0"/>
            </a:endParaRPr>
          </a:p>
          <a:p>
            <a:r>
              <a:rPr lang="ja-JP" altLang="en-US" sz="1200" dirty="0">
                <a:latin typeface="游明朝" panose="02020400000000000000" pitchFamily="18" charset="-128"/>
                <a:ea typeface="游明朝" panose="02020400000000000000" pitchFamily="18" charset="-128"/>
                <a:cs typeface="Times New Roman" panose="02020603050405020304" pitchFamily="18" charset="0"/>
              </a:rPr>
              <a:t>（</a:t>
            </a:r>
            <a:r>
              <a:rPr lang="ja-JP" altLang="ja-JP" sz="1200" dirty="0">
                <a:effectLst/>
                <a:ea typeface="游明朝" panose="02020400000000000000" pitchFamily="18" charset="-128"/>
                <a:cs typeface="Times New Roman" panose="02020603050405020304" pitchFamily="18" charset="0"/>
              </a:rPr>
              <a:t>小松大学大学院特任教授・富山大学名誉教授</a:t>
            </a:r>
            <a:r>
              <a:rPr lang="ja-JP" altLang="en-US" sz="1200" dirty="0">
                <a:effectLst/>
                <a:ea typeface="游明朝" panose="02020400000000000000" pitchFamily="18" charset="-128"/>
                <a:cs typeface="Times New Roman" panose="02020603050405020304" pitchFamily="18" charset="0"/>
              </a:rPr>
              <a:t>）</a:t>
            </a:r>
            <a:r>
              <a:rPr lang="en-US" altLang="ja-JP" sz="1200" dirty="0">
                <a:latin typeface="游明朝" panose="02020400000000000000" pitchFamily="18" charset="-128"/>
                <a:ea typeface="游明朝" panose="02020400000000000000" pitchFamily="18" charset="-128"/>
                <a:cs typeface="Times New Roman" panose="02020603050405020304" pitchFamily="18" charset="0"/>
              </a:rPr>
              <a:t>	</a:t>
            </a:r>
            <a:endParaRPr lang="ja-JP" altLang="en-US" sz="1200" dirty="0">
              <a:latin typeface="小塚ゴシック Pro B" pitchFamily="34" charset="-128"/>
              <a:ea typeface="小塚ゴシック Pro B" pitchFamily="34" charset="-128"/>
            </a:endParaRPr>
          </a:p>
        </p:txBody>
      </p:sp>
      <p:pic>
        <p:nvPicPr>
          <p:cNvPr id="1033" name="Picture 9" descr="\\SERVER\mac-share\塚本\アスクルばらしたpng\P11 の色違い\11_box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275" y="-12574"/>
            <a:ext cx="7775574" cy="917563"/>
          </a:xfrm>
          <a:prstGeom prst="rect">
            <a:avLst/>
          </a:prstGeom>
          <a:noFill/>
          <a:extLst>
            <a:ext uri="{909E8E84-426E-40DD-AFC4-6F175D3DCCD1}">
              <a14:hiddenFill xmlns:a14="http://schemas.microsoft.com/office/drawing/2010/main">
                <a:solidFill>
                  <a:srgbClr val="FFFFFF"/>
                </a:solidFill>
              </a14:hiddenFill>
            </a:ext>
          </a:extLst>
        </p:spPr>
      </p:pic>
      <p:sp>
        <p:nvSpPr>
          <p:cNvPr id="23" name="正方形/長方形 22"/>
          <p:cNvSpPr/>
          <p:nvPr/>
        </p:nvSpPr>
        <p:spPr>
          <a:xfrm>
            <a:off x="180546" y="280942"/>
            <a:ext cx="7775575" cy="523220"/>
          </a:xfrm>
          <a:prstGeom prst="rect">
            <a:avLst/>
          </a:prstGeom>
        </p:spPr>
        <p:txBody>
          <a:bodyPr wrap="square">
            <a:spAutoFit/>
          </a:bodyPr>
          <a:lstStyle/>
          <a:p>
            <a:r>
              <a:rPr lang="ja-JP" altLang="en-US" sz="2800" b="1" dirty="0">
                <a:solidFill>
                  <a:schemeClr val="bg1"/>
                </a:solidFill>
                <a:latin typeface="小塚ゴシック Pro B" pitchFamily="34" charset="-128"/>
                <a:ea typeface="小塚ゴシック Pro B" pitchFamily="34" charset="-128"/>
              </a:rPr>
              <a:t>公益財団法人　日本尊厳死協会関西支部主催</a:t>
            </a:r>
          </a:p>
        </p:txBody>
      </p:sp>
      <p:pic>
        <p:nvPicPr>
          <p:cNvPr id="26" name="Picture 3" descr="\\SERVER\mac-share\塚本\アスクルばらしたpng\P11 の色違い\11_c2_orange.png">
            <a:extLst>
              <a:ext uri="{FF2B5EF4-FFF2-40B4-BE49-F238E27FC236}">
                <a16:creationId xmlns:a16="http://schemas.microsoft.com/office/drawing/2014/main" id="{E2160605-0A01-6EA8-BE73-F35592AF3F7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04" y="6709153"/>
            <a:ext cx="1120775" cy="1120775"/>
          </a:xfrm>
          <a:prstGeom prst="rect">
            <a:avLst/>
          </a:prstGeom>
          <a:noFill/>
          <a:extLst>
            <a:ext uri="{909E8E84-426E-40DD-AFC4-6F175D3DCCD1}">
              <a14:hiddenFill xmlns:a14="http://schemas.microsoft.com/office/drawing/2010/main">
                <a:solidFill>
                  <a:srgbClr val="FFFFFF"/>
                </a:solidFill>
              </a14:hiddenFill>
            </a:ext>
          </a:extLst>
        </p:spPr>
      </p:pic>
      <p:sp>
        <p:nvSpPr>
          <p:cNvPr id="27" name="正方形/長方形 26">
            <a:extLst>
              <a:ext uri="{FF2B5EF4-FFF2-40B4-BE49-F238E27FC236}">
                <a16:creationId xmlns:a16="http://schemas.microsoft.com/office/drawing/2014/main" id="{1ACA711B-3893-4923-BE28-863232C63E94}"/>
              </a:ext>
            </a:extLst>
          </p:cNvPr>
          <p:cNvSpPr/>
          <p:nvPr/>
        </p:nvSpPr>
        <p:spPr>
          <a:xfrm>
            <a:off x="231985" y="6981676"/>
            <a:ext cx="888385" cy="461665"/>
          </a:xfrm>
          <a:prstGeom prst="rect">
            <a:avLst/>
          </a:prstGeom>
        </p:spPr>
        <p:txBody>
          <a:bodyPr wrap="none">
            <a:spAutoFit/>
          </a:bodyPr>
          <a:lstStyle/>
          <a:p>
            <a:pPr algn="ctr"/>
            <a:r>
              <a:rPr lang="ja-JP" altLang="en-US" sz="2400" dirty="0">
                <a:solidFill>
                  <a:schemeClr val="bg1"/>
                </a:solidFill>
                <a:latin typeface="小塚ゴシック Pro B" pitchFamily="34" charset="-128"/>
                <a:ea typeface="小塚ゴシック Pro B" pitchFamily="34" charset="-128"/>
              </a:rPr>
              <a:t>会 場</a:t>
            </a:r>
          </a:p>
        </p:txBody>
      </p:sp>
      <p:sp>
        <p:nvSpPr>
          <p:cNvPr id="30" name="正方形/長方形 29">
            <a:extLst>
              <a:ext uri="{FF2B5EF4-FFF2-40B4-BE49-F238E27FC236}">
                <a16:creationId xmlns:a16="http://schemas.microsoft.com/office/drawing/2014/main" id="{9569FF4B-07EA-E97F-9004-CB7DDDDE169D}"/>
              </a:ext>
            </a:extLst>
          </p:cNvPr>
          <p:cNvSpPr/>
          <p:nvPr/>
        </p:nvSpPr>
        <p:spPr>
          <a:xfrm>
            <a:off x="1830173" y="6204493"/>
            <a:ext cx="5199277" cy="461665"/>
          </a:xfrm>
          <a:prstGeom prst="rect">
            <a:avLst/>
          </a:prstGeom>
        </p:spPr>
        <p:txBody>
          <a:bodyPr wrap="square">
            <a:spAutoFit/>
          </a:bodyPr>
          <a:lstStyle/>
          <a:p>
            <a:endParaRPr lang="ja-JP" altLang="en-US" sz="2400" dirty="0">
              <a:solidFill>
                <a:srgbClr val="EA6B14"/>
              </a:solidFill>
              <a:latin typeface="小塚ゴシック Pro B" pitchFamily="34" charset="-128"/>
              <a:ea typeface="小塚ゴシック Pro B" pitchFamily="34" charset="-128"/>
            </a:endParaRPr>
          </a:p>
        </p:txBody>
      </p:sp>
      <p:sp>
        <p:nvSpPr>
          <p:cNvPr id="33" name="テキスト ボックス 32">
            <a:extLst>
              <a:ext uri="{FF2B5EF4-FFF2-40B4-BE49-F238E27FC236}">
                <a16:creationId xmlns:a16="http://schemas.microsoft.com/office/drawing/2014/main" id="{B798B980-29ED-7E0D-FD74-FDC858F52EF3}"/>
              </a:ext>
            </a:extLst>
          </p:cNvPr>
          <p:cNvSpPr txBox="1"/>
          <p:nvPr/>
        </p:nvSpPr>
        <p:spPr>
          <a:xfrm>
            <a:off x="1177879" y="6719740"/>
            <a:ext cx="5935638" cy="461665"/>
          </a:xfrm>
          <a:prstGeom prst="rect">
            <a:avLst/>
          </a:prstGeom>
          <a:noFill/>
        </p:spPr>
        <p:txBody>
          <a:bodyPr wrap="square">
            <a:spAutoFit/>
          </a:bodyPr>
          <a:lstStyle/>
          <a:p>
            <a:r>
              <a:rPr lang="ja-JP" altLang="en-US" sz="2400" dirty="0">
                <a:effectLst/>
                <a:latin typeface="ＭＳ ゴシック" panose="020B0609070205080204" pitchFamily="49" charset="-128"/>
                <a:ea typeface="ＭＳ ゴシック" panose="020B0609070205080204" pitchFamily="49" charset="-128"/>
                <a:cs typeface="Times New Roman" panose="02020603050405020304" pitchFamily="18" charset="0"/>
              </a:rPr>
              <a:t>大阪コロナホテル　別館</a:t>
            </a:r>
            <a:r>
              <a:rPr lang="en-US" altLang="ja-JP" sz="2400" dirty="0">
                <a:effectLst/>
                <a:latin typeface="ＭＳ ゴシック" panose="020B0609070205080204" pitchFamily="49" charset="-128"/>
                <a:ea typeface="ＭＳ ゴシック" panose="020B0609070205080204" pitchFamily="49" charset="-128"/>
                <a:cs typeface="Times New Roman" panose="02020603050405020304" pitchFamily="18" charset="0"/>
              </a:rPr>
              <a:t>KINUGASA</a:t>
            </a:r>
            <a:endParaRPr lang="ja-JP" altLang="en-US" sz="2400" dirty="0">
              <a:latin typeface="ＭＳ ゴシック" panose="020B0609070205080204" pitchFamily="49" charset="-128"/>
              <a:ea typeface="ＭＳ ゴシック" panose="020B0609070205080204" pitchFamily="49" charset="-128"/>
            </a:endParaRPr>
          </a:p>
        </p:txBody>
      </p:sp>
      <p:sp>
        <p:nvSpPr>
          <p:cNvPr id="34" name="テキスト ボックス 33">
            <a:extLst>
              <a:ext uri="{FF2B5EF4-FFF2-40B4-BE49-F238E27FC236}">
                <a16:creationId xmlns:a16="http://schemas.microsoft.com/office/drawing/2014/main" id="{B779C0BF-C5AD-A7DE-F33A-5F9975067E43}"/>
              </a:ext>
            </a:extLst>
          </p:cNvPr>
          <p:cNvSpPr txBox="1"/>
          <p:nvPr/>
        </p:nvSpPr>
        <p:spPr>
          <a:xfrm>
            <a:off x="1385181" y="7457147"/>
            <a:ext cx="2683152" cy="338554"/>
          </a:xfrm>
          <a:prstGeom prst="rect">
            <a:avLst/>
          </a:prstGeom>
          <a:noFill/>
        </p:spPr>
        <p:txBody>
          <a:bodyPr wrap="square">
            <a:spAutoFit/>
          </a:bodyPr>
          <a:lstStyle/>
          <a:p>
            <a:r>
              <a:rPr lang="ja-JP" altLang="en-US" sz="1600" dirty="0">
                <a:effectLst/>
                <a:latin typeface="ＭＳ ゴシック" panose="020B0609070205080204" pitchFamily="49" charset="-128"/>
                <a:ea typeface="ＭＳ ゴシック" panose="020B0609070205080204" pitchFamily="49" charset="-128"/>
                <a:cs typeface="Times New Roman" panose="02020603050405020304" pitchFamily="18" charset="0"/>
              </a:rPr>
              <a:t>新大阪駅東口より徒歩３分</a:t>
            </a:r>
            <a:endParaRPr lang="ja-JP" altLang="en-US" sz="1600" dirty="0">
              <a:latin typeface="ＭＳ ゴシック" panose="020B0609070205080204" pitchFamily="49" charset="-128"/>
              <a:ea typeface="ＭＳ ゴシック" panose="020B0609070205080204" pitchFamily="49" charset="-128"/>
            </a:endParaRPr>
          </a:p>
        </p:txBody>
      </p:sp>
      <p:sp>
        <p:nvSpPr>
          <p:cNvPr id="35" name="テキスト ボックス 34">
            <a:extLst>
              <a:ext uri="{FF2B5EF4-FFF2-40B4-BE49-F238E27FC236}">
                <a16:creationId xmlns:a16="http://schemas.microsoft.com/office/drawing/2014/main" id="{72E1D578-B508-FABD-C715-B1634D86A08F}"/>
              </a:ext>
            </a:extLst>
          </p:cNvPr>
          <p:cNvSpPr txBox="1"/>
          <p:nvPr/>
        </p:nvSpPr>
        <p:spPr>
          <a:xfrm>
            <a:off x="5135737" y="3049463"/>
            <a:ext cx="2231163" cy="830997"/>
          </a:xfrm>
          <a:prstGeom prst="rect">
            <a:avLst/>
          </a:prstGeom>
          <a:noFill/>
        </p:spPr>
        <p:txBody>
          <a:bodyPr wrap="square">
            <a:spAutoFit/>
          </a:bodyPr>
          <a:lstStyle/>
          <a:p>
            <a:r>
              <a:rPr lang="ja-JP" altLang="en-US" sz="2400" dirty="0">
                <a:solidFill>
                  <a:srgbClr val="FF0000"/>
                </a:solidFill>
                <a:latin typeface="ＭＳ ゴシック" panose="020B0609070205080204" pitchFamily="49" charset="-128"/>
                <a:ea typeface="ＭＳ ゴシック" panose="020B0609070205080204" pitchFamily="49" charset="-128"/>
                <a:cs typeface="Times New Roman" panose="02020603050405020304" pitchFamily="18" charset="0"/>
              </a:rPr>
              <a:t>参加費：無料</a:t>
            </a:r>
            <a:endParaRPr lang="en-US" altLang="ja-JP" sz="2400" dirty="0">
              <a:solidFill>
                <a:srgbClr val="FF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r>
              <a:rPr lang="ja-JP" altLang="en-US" sz="2400" dirty="0">
                <a:solidFill>
                  <a:srgbClr val="FF0000"/>
                </a:solidFill>
                <a:latin typeface="ＭＳ ゴシック" panose="020B0609070205080204" pitchFamily="49" charset="-128"/>
                <a:ea typeface="ＭＳ ゴシック" panose="020B0609070205080204" pitchFamily="49" charset="-128"/>
                <a:cs typeface="Times New Roman" panose="02020603050405020304" pitchFamily="18" charset="0"/>
              </a:rPr>
              <a:t>定員：８０名　　　　</a:t>
            </a:r>
            <a:endParaRPr lang="ja-JP" altLang="en-US" sz="2400" dirty="0">
              <a:solidFill>
                <a:srgbClr val="FF0000"/>
              </a:solidFill>
              <a:latin typeface="ＭＳ ゴシック" panose="020B0609070205080204" pitchFamily="49" charset="-128"/>
              <a:ea typeface="ＭＳ ゴシック" panose="020B0609070205080204" pitchFamily="49" charset="-128"/>
            </a:endParaRPr>
          </a:p>
        </p:txBody>
      </p:sp>
      <p:pic>
        <p:nvPicPr>
          <p:cNvPr id="37" name="図 36" descr="棚の前にいる男性&#10;&#10;自動的に生成された説明">
            <a:extLst>
              <a:ext uri="{FF2B5EF4-FFF2-40B4-BE49-F238E27FC236}">
                <a16:creationId xmlns:a16="http://schemas.microsoft.com/office/drawing/2014/main" id="{AE706657-BFFC-555C-76A7-C7B8BC672027}"/>
              </a:ext>
            </a:extLst>
          </p:cNvPr>
          <p:cNvPicPr>
            <a:picLocks noChangeAspect="1"/>
          </p:cNvPicPr>
          <p:nvPr/>
        </p:nvPicPr>
        <p:blipFill>
          <a:blip r:embed="rId6" cstate="print">
            <a:extLst>
              <a:ext uri="{BEBA8EAE-BF5A-486C-A8C5-ECC9F3942E4B}">
                <a14:imgProps xmlns:a14="http://schemas.microsoft.com/office/drawing/2010/main">
                  <a14:imgLayer r:embed="rId7">
                    <a14:imgEffect>
                      <a14:sharpenSoften amount="50000"/>
                    </a14:imgEffect>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4923502" y="4092238"/>
            <a:ext cx="2105948" cy="1579462"/>
          </a:xfrm>
          <a:prstGeom prst="ellipse">
            <a:avLst/>
          </a:prstGeom>
        </p:spPr>
      </p:pic>
      <p:sp>
        <p:nvSpPr>
          <p:cNvPr id="38" name="テキスト ボックス 37">
            <a:extLst>
              <a:ext uri="{FF2B5EF4-FFF2-40B4-BE49-F238E27FC236}">
                <a16:creationId xmlns:a16="http://schemas.microsoft.com/office/drawing/2014/main" id="{22A06E97-AB04-920C-AF46-6E5F4BE86AD0}"/>
              </a:ext>
            </a:extLst>
          </p:cNvPr>
          <p:cNvSpPr txBox="1"/>
          <p:nvPr/>
        </p:nvSpPr>
        <p:spPr>
          <a:xfrm>
            <a:off x="1173407" y="5539542"/>
            <a:ext cx="5699748" cy="1015663"/>
          </a:xfrm>
          <a:prstGeom prst="rect">
            <a:avLst/>
          </a:prstGeom>
          <a:noFill/>
        </p:spPr>
        <p:txBody>
          <a:bodyPr wrap="square" rtlCol="0">
            <a:spAutoFit/>
          </a:bodyPr>
          <a:lstStyle/>
          <a:p>
            <a:pPr algn="just"/>
            <a:r>
              <a:rPr lang="ja-JP"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〇盛永審一郎</a:t>
            </a:r>
          </a:p>
          <a:p>
            <a:pPr algn="just"/>
            <a:r>
              <a:rPr lang="ja-JP"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小松大学大学院特任教授・富山大学名誉教授、専門：生命倫理学、実存倫理学、著書；『安楽死を考えるために』、『認知症患者安楽死裁判』、『終末期医療を考えるために』（以上丸善出版）、『安楽死法：ベネルクス</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3</a:t>
            </a:r>
            <a:r>
              <a:rPr lang="ja-JP"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国の比較と資料』（東信堂）、編著『いまを生きるための倫理学』（丸善出版）ほか。</a:t>
            </a:r>
          </a:p>
        </p:txBody>
      </p:sp>
      <p:sp>
        <p:nvSpPr>
          <p:cNvPr id="41" name="テキスト ボックス 40">
            <a:extLst>
              <a:ext uri="{FF2B5EF4-FFF2-40B4-BE49-F238E27FC236}">
                <a16:creationId xmlns:a16="http://schemas.microsoft.com/office/drawing/2014/main" id="{1A09870E-199D-708C-6A0C-46C73E6C3EE8}"/>
              </a:ext>
            </a:extLst>
          </p:cNvPr>
          <p:cNvSpPr txBox="1"/>
          <p:nvPr/>
        </p:nvSpPr>
        <p:spPr>
          <a:xfrm>
            <a:off x="306795" y="10047426"/>
            <a:ext cx="7347871" cy="769441"/>
          </a:xfrm>
          <a:prstGeom prst="rect">
            <a:avLst/>
          </a:prstGeom>
          <a:noFill/>
        </p:spPr>
        <p:txBody>
          <a:bodyPr wrap="square" rtlCol="0">
            <a:spAutoFit/>
          </a:bodyPr>
          <a:lstStyle/>
          <a:p>
            <a:pPr algn="just"/>
            <a:r>
              <a:rPr lang="ja-JP" altLang="en-US" sz="20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申込：</a:t>
            </a:r>
            <a:r>
              <a:rPr lang="ja-JP" altLang="ja-JP" sz="2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電話のみ　</a:t>
            </a:r>
            <a:r>
              <a:rPr lang="en-US" altLang="ja-JP" sz="2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TEL 0120-211-315</a:t>
            </a:r>
            <a:r>
              <a:rPr lang="ja-JP" altLang="ja-JP" sz="2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（平日</a:t>
            </a:r>
            <a:r>
              <a:rPr lang="en-US" altLang="ja-JP" sz="2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10:00</a:t>
            </a:r>
            <a:r>
              <a:rPr lang="ja-JP" altLang="ja-JP" sz="2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2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16:00</a:t>
            </a:r>
            <a:r>
              <a:rPr lang="ja-JP" altLang="ja-JP" sz="2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p>
          <a:p>
            <a:pPr algn="just"/>
            <a:r>
              <a:rPr lang="en-US" altLang="ja-JP" sz="2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2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定員になり次第、締め切りとさせていただきます</a:t>
            </a:r>
            <a:r>
              <a:rPr lang="ja-JP" altLang="ja-JP" sz="2400" kern="100" dirty="0">
                <a:effectLst/>
                <a:latin typeface="游明朝" panose="02020400000000000000" pitchFamily="18" charset="-128"/>
                <a:ea typeface="游明朝" panose="02020400000000000000" pitchFamily="18" charset="-128"/>
                <a:cs typeface="Times New Roman" panose="02020603050405020304" pitchFamily="18" charset="0"/>
              </a:rPr>
              <a:t>。</a:t>
            </a:r>
          </a:p>
        </p:txBody>
      </p:sp>
      <p:sp>
        <p:nvSpPr>
          <p:cNvPr id="3" name="テキスト ボックス 2">
            <a:extLst>
              <a:ext uri="{FF2B5EF4-FFF2-40B4-BE49-F238E27FC236}">
                <a16:creationId xmlns:a16="http://schemas.microsoft.com/office/drawing/2014/main" id="{BC443691-516A-F374-A54D-3379F8CFE798}"/>
              </a:ext>
            </a:extLst>
          </p:cNvPr>
          <p:cNvSpPr txBox="1"/>
          <p:nvPr/>
        </p:nvSpPr>
        <p:spPr>
          <a:xfrm>
            <a:off x="938352" y="1174129"/>
            <a:ext cx="6751506" cy="401007"/>
          </a:xfrm>
          <a:prstGeom prst="rect">
            <a:avLst/>
          </a:prstGeom>
          <a:noFill/>
        </p:spPr>
        <p:txBody>
          <a:bodyPr wrap="square" rtlCol="0">
            <a:spAutoFit/>
          </a:bodyPr>
          <a:lstStyle/>
          <a:p>
            <a:endParaRPr kumimoji="1" lang="ja-JP" altLang="en-US" dirty="0"/>
          </a:p>
        </p:txBody>
      </p:sp>
      <p:sp>
        <p:nvSpPr>
          <p:cNvPr id="4" name="テキスト ボックス 3">
            <a:extLst>
              <a:ext uri="{FF2B5EF4-FFF2-40B4-BE49-F238E27FC236}">
                <a16:creationId xmlns:a16="http://schemas.microsoft.com/office/drawing/2014/main" id="{A736617B-969A-DF50-F03A-210EAD9C2F11}"/>
              </a:ext>
            </a:extLst>
          </p:cNvPr>
          <p:cNvSpPr txBox="1"/>
          <p:nvPr/>
        </p:nvSpPr>
        <p:spPr>
          <a:xfrm>
            <a:off x="47930" y="996332"/>
            <a:ext cx="7533157" cy="986008"/>
          </a:xfrm>
          <a:prstGeom prst="rect">
            <a:avLst/>
          </a:prstGeom>
          <a:noFill/>
        </p:spPr>
        <p:txBody>
          <a:bodyPr wrap="square" rtlCol="0">
            <a:spAutoFit/>
          </a:bodyPr>
          <a:lstStyle/>
          <a:p>
            <a:pPr algn="ctr"/>
            <a:r>
              <a:rPr kumimoji="1" lang="en-US" altLang="ja-JP" sz="2800" dirty="0">
                <a:latin typeface="HGP創英角ｺﾞｼｯｸUB" panose="020B0900000000000000" pitchFamily="50" charset="-128"/>
                <a:ea typeface="HGP創英角ｺﾞｼｯｸUB" panose="020B0900000000000000" pitchFamily="50" charset="-128"/>
              </a:rPr>
              <a:t>『</a:t>
            </a:r>
            <a:r>
              <a:rPr kumimoji="1" lang="ja-JP" altLang="en-US" sz="2800" dirty="0">
                <a:latin typeface="HGP創英角ｺﾞｼｯｸUB" panose="020B0900000000000000" pitchFamily="50" charset="-128"/>
                <a:ea typeface="HGP創英角ｺﾞｼｯｸUB" panose="020B0900000000000000" pitchFamily="50" charset="-128"/>
              </a:rPr>
              <a:t>認知症患者安楽死裁判を通して</a:t>
            </a:r>
            <a:r>
              <a:rPr kumimoji="1" lang="en-US" altLang="ja-JP" sz="2800" dirty="0">
                <a:latin typeface="HGP創英角ｺﾞｼｯｸUB" panose="020B0900000000000000" pitchFamily="50" charset="-128"/>
                <a:ea typeface="HGP創英角ｺﾞｼｯｸUB" panose="020B0900000000000000" pitchFamily="50" charset="-128"/>
              </a:rPr>
              <a:t>ACP</a:t>
            </a:r>
            <a:r>
              <a:rPr kumimoji="1" lang="ja-JP" altLang="en-US" sz="2800" dirty="0">
                <a:latin typeface="HGP創英角ｺﾞｼｯｸUB" panose="020B0900000000000000" pitchFamily="50" charset="-128"/>
                <a:ea typeface="HGP創英角ｺﾞｼｯｸUB" panose="020B0900000000000000" pitchFamily="50" charset="-128"/>
              </a:rPr>
              <a:t>を考える　～「いま」の意思か、事前指示書か～</a:t>
            </a:r>
            <a:r>
              <a:rPr kumimoji="1" lang="en-US" altLang="ja-JP" sz="2800" dirty="0">
                <a:latin typeface="HGP創英角ｺﾞｼｯｸUB" panose="020B0900000000000000" pitchFamily="50" charset="-128"/>
                <a:ea typeface="HGP創英角ｺﾞｼｯｸUB" panose="020B0900000000000000" pitchFamily="50" charset="-128"/>
              </a:rPr>
              <a:t>』</a:t>
            </a:r>
            <a:endParaRPr kumimoji="1" lang="ja-JP" altLang="en-US" sz="2800" dirty="0">
              <a:latin typeface="HGP創英角ｺﾞｼｯｸUB" panose="020B0900000000000000" pitchFamily="50" charset="-128"/>
              <a:ea typeface="HGP創英角ｺﾞｼｯｸUB" panose="020B0900000000000000" pitchFamily="50" charset="-128"/>
            </a:endParaRPr>
          </a:p>
        </p:txBody>
      </p:sp>
      <p:pic>
        <p:nvPicPr>
          <p:cNvPr id="12" name="図 11" descr="タイムライン が含まれている画像&#10;&#10;AI によって生成されたコンテンツは間違っている可能性があります。">
            <a:extLst>
              <a:ext uri="{FF2B5EF4-FFF2-40B4-BE49-F238E27FC236}">
                <a16:creationId xmlns:a16="http://schemas.microsoft.com/office/drawing/2014/main" id="{9A1E8EE2-676F-41E2-0956-07E9A0A4350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40918" y="7847351"/>
            <a:ext cx="5793532" cy="1988297"/>
          </a:xfrm>
          <a:prstGeom prst="rect">
            <a:avLst/>
          </a:prstGeom>
        </p:spPr>
      </p:pic>
      <p:sp>
        <p:nvSpPr>
          <p:cNvPr id="13" name="テキスト ボックス 12">
            <a:extLst>
              <a:ext uri="{FF2B5EF4-FFF2-40B4-BE49-F238E27FC236}">
                <a16:creationId xmlns:a16="http://schemas.microsoft.com/office/drawing/2014/main" id="{8E760B27-11B3-7688-150E-F9BBBD708DFD}"/>
              </a:ext>
            </a:extLst>
          </p:cNvPr>
          <p:cNvSpPr txBox="1"/>
          <p:nvPr/>
        </p:nvSpPr>
        <p:spPr>
          <a:xfrm>
            <a:off x="148187" y="2003453"/>
            <a:ext cx="7432908" cy="954107"/>
          </a:xfrm>
          <a:prstGeom prst="rect">
            <a:avLst/>
          </a:prstGeom>
          <a:solidFill>
            <a:schemeClr val="bg1">
              <a:lumMod val="85000"/>
            </a:schemeClr>
          </a:solidFill>
          <a:ln>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講演要旨</a:t>
            </a:r>
          </a:p>
          <a:p>
            <a:r>
              <a:rPr kumimoji="1" lang="ja-JP" altLang="en-US" sz="1400" dirty="0">
                <a:latin typeface="ＭＳ ゴシック" panose="020B0609070205080204" pitchFamily="49" charset="-128"/>
                <a:ea typeface="ＭＳ ゴシック" panose="020B0609070205080204" pitchFamily="49" charset="-128"/>
              </a:rPr>
              <a:t>「認知症である人」の「いま」の意思か、それとも「認知症になった人」の先行する意思、「事前指示書」か。オランダで</a:t>
            </a:r>
            <a:r>
              <a:rPr kumimoji="1" lang="en-US" altLang="ja-JP" sz="1400" dirty="0">
                <a:latin typeface="ＭＳ ゴシック" panose="020B0609070205080204" pitchFamily="49" charset="-128"/>
                <a:ea typeface="ＭＳ ゴシック" panose="020B0609070205080204" pitchFamily="49" charset="-128"/>
              </a:rPr>
              <a:t>2016</a:t>
            </a:r>
            <a:r>
              <a:rPr kumimoji="1" lang="ja-JP" altLang="en-US" sz="1400" dirty="0">
                <a:latin typeface="ＭＳ ゴシック" panose="020B0609070205080204" pitchFamily="49" charset="-128"/>
                <a:ea typeface="ＭＳ ゴシック" panose="020B0609070205080204" pitchFamily="49" charset="-128"/>
              </a:rPr>
              <a:t>年におこった認知症患者安楽死裁判ではまさにこの問題が争われた。オランダ最高裁判所はどのような判決を下しただろうか。</a:t>
            </a:r>
          </a:p>
        </p:txBody>
      </p:sp>
    </p:spTree>
    <p:extLst>
      <p:ext uri="{BB962C8B-B14F-4D97-AF65-F5344CB8AC3E}">
        <p14:creationId xmlns:p14="http://schemas.microsoft.com/office/powerpoint/2010/main" val="3210186928"/>
      </p:ext>
    </p:extLst>
  </p:cSld>
  <p:clrMapOvr>
    <a:masterClrMapping/>
  </p:clrMapOvr>
</p:sld>
</file>

<file path=ppt/theme/theme1.xml><?xml version="1.0" encoding="utf-8"?>
<a:theme xmlns:a="http://schemas.openxmlformats.org/drawingml/2006/main" name="11">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D14BBAA0-EBDA-4F80-B5E5-6A060B58EB30}" vid="{E91C9F3B-FA2D-4D28-9E30-9B6A997020B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11</Template>
  <TotalTime>32</TotalTime>
  <Words>253</Words>
  <Application>Microsoft Office PowerPoint</Application>
  <PresentationFormat>ユーザー設定</PresentationFormat>
  <Paragraphs>21</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HGP創英角ｺﾞｼｯｸUB</vt:lpstr>
      <vt:lpstr>ＭＳ ゴシック</vt:lpstr>
      <vt:lpstr>小塚ゴシック Pro B</vt:lpstr>
      <vt:lpstr>小塚ゴシック Pro H</vt:lpstr>
      <vt:lpstr>游明朝</vt:lpstr>
      <vt:lpstr>Arial</vt:lpstr>
      <vt:lpstr>Calibri</vt:lpstr>
      <vt:lpstr>Calibri Light</vt:lpstr>
      <vt:lpstr>11</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長尾クリニック 015</cp:lastModifiedBy>
  <cp:revision>7</cp:revision>
  <cp:lastPrinted>2025-03-17T03:31:09Z</cp:lastPrinted>
  <dcterms:created xsi:type="dcterms:W3CDTF">2013-07-04T11:22:33Z</dcterms:created>
  <dcterms:modified xsi:type="dcterms:W3CDTF">2025-03-17T03:32:38Z</dcterms:modified>
</cp:coreProperties>
</file>