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
  </p:notesMasterIdLst>
  <p:sldIdLst>
    <p:sldId id="259" r:id="rId2"/>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3B"/>
    <a:srgbClr val="FF5050"/>
    <a:srgbClr val="EA6B14"/>
    <a:srgbClr val="EB701D"/>
    <a:srgbClr val="2C451B"/>
    <a:srgbClr val="A50021"/>
    <a:srgbClr val="CC0000"/>
    <a:srgbClr val="FF7C80"/>
    <a:srgbClr val="FF9999"/>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p:scale>
          <a:sx n="100" d="100"/>
          <a:sy n="100" d="100"/>
        </p:scale>
        <p:origin x="984" y="-101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58" tIns="45729" rIns="91458" bIns="457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8056"/>
          </a:xfrm>
          <a:prstGeom prst="rect">
            <a:avLst/>
          </a:prstGeom>
        </p:spPr>
        <p:txBody>
          <a:bodyPr vert="horz" lIns="91458" tIns="45729" rIns="91458" bIns="45729" rtlCol="0"/>
          <a:lstStyle>
            <a:lvl1pPr algn="r">
              <a:defRPr sz="1200"/>
            </a:lvl1pPr>
          </a:lstStyle>
          <a:p>
            <a:fld id="{70F99883-74AE-4A2C-81B7-5B86A08198C0}"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58" tIns="45729" rIns="91458" bIns="45729"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58" tIns="45729" rIns="91458" bIns="457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5"/>
            <a:ext cx="2945659" cy="498055"/>
          </a:xfrm>
          <a:prstGeom prst="rect">
            <a:avLst/>
          </a:prstGeom>
        </p:spPr>
        <p:txBody>
          <a:bodyPr vert="horz" lIns="91458" tIns="45729" rIns="91458" bIns="457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5"/>
            <a:ext cx="2945659" cy="498055"/>
          </a:xfrm>
          <a:prstGeom prst="rect">
            <a:avLst/>
          </a:prstGeom>
        </p:spPr>
        <p:txBody>
          <a:bodyPr vert="horz" lIns="91458" tIns="45729" rIns="91458" bIns="45729"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3/17/2025</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65503" y="1033160"/>
            <a:ext cx="6703876" cy="1200329"/>
          </a:xfrm>
          <a:prstGeom prst="rect">
            <a:avLst/>
          </a:prstGeom>
        </p:spPr>
        <p:txBody>
          <a:bodyPr wrap="square">
            <a:spAutoFit/>
          </a:bodyPr>
          <a:lstStyle/>
          <a:p>
            <a:endParaRPr lang="ja-JP" altLang="en-US" sz="7200" b="1" dirty="0">
              <a:solidFill>
                <a:srgbClr val="2C451B"/>
              </a:solidFill>
              <a:latin typeface="小塚ゴシック Pro H" pitchFamily="34" charset="-128"/>
              <a:ea typeface="小塚ゴシック Pro H" pitchFamily="34" charset="-128"/>
            </a:endParaRPr>
          </a:p>
        </p:txBody>
      </p:sp>
      <p:pic>
        <p:nvPicPr>
          <p:cNvPr id="1027" name="Picture 3" descr="\\SERVER\mac-share\塚本\アスクルばらしたpng\P11 の色違い\11_c2_oran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5" y="3047708"/>
            <a:ext cx="1120775" cy="1120775"/>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110794" y="3398154"/>
            <a:ext cx="865943" cy="461665"/>
          </a:xfrm>
          <a:prstGeom prst="rect">
            <a:avLst/>
          </a:prstGeom>
        </p:spPr>
        <p:txBody>
          <a:bodyPr wrap="none">
            <a:spAutoFit/>
          </a:bodyPr>
          <a:lstStyle/>
          <a:p>
            <a:pPr algn="ctr"/>
            <a:r>
              <a:rPr lang="ja-JP" altLang="en-US" sz="2400" dirty="0">
                <a:solidFill>
                  <a:schemeClr val="bg1"/>
                </a:solidFill>
                <a:latin typeface="小塚ゴシック Pro B" pitchFamily="34" charset="-128"/>
                <a:ea typeface="小塚ゴシック Pro B" pitchFamily="34" charset="-128"/>
              </a:rPr>
              <a:t>日 時</a:t>
            </a:r>
          </a:p>
        </p:txBody>
      </p:sp>
      <p:sp>
        <p:nvSpPr>
          <p:cNvPr id="6" name="正方形/長方形 5"/>
          <p:cNvSpPr/>
          <p:nvPr/>
        </p:nvSpPr>
        <p:spPr>
          <a:xfrm>
            <a:off x="1051301" y="3026803"/>
            <a:ext cx="1883849" cy="707886"/>
          </a:xfrm>
          <a:prstGeom prst="rect">
            <a:avLst/>
          </a:prstGeom>
        </p:spPr>
        <p:txBody>
          <a:bodyPr wrap="none">
            <a:spAutoFit/>
          </a:bodyPr>
          <a:lstStyle/>
          <a:p>
            <a:r>
              <a:rPr lang="ja-JP" altLang="en-US" sz="4000" dirty="0">
                <a:solidFill>
                  <a:srgbClr val="EA6B14"/>
                </a:solidFill>
                <a:latin typeface="小塚ゴシック Pro B" pitchFamily="34" charset="-128"/>
                <a:ea typeface="小塚ゴシック Pro B" pitchFamily="34" charset="-128"/>
              </a:rPr>
              <a:t>５</a:t>
            </a:r>
            <a:r>
              <a:rPr lang="ja-JP" altLang="en-US" sz="2400" dirty="0">
                <a:solidFill>
                  <a:srgbClr val="EA6B14"/>
                </a:solidFill>
                <a:latin typeface="小塚ゴシック Pro B" pitchFamily="34" charset="-128"/>
                <a:ea typeface="小塚ゴシック Pro B" pitchFamily="34" charset="-128"/>
              </a:rPr>
              <a:t>月</a:t>
            </a:r>
            <a:r>
              <a:rPr lang="en-US" altLang="ja-JP" sz="4000" dirty="0">
                <a:solidFill>
                  <a:srgbClr val="EA6B14"/>
                </a:solidFill>
                <a:latin typeface="小塚ゴシック Pro B" pitchFamily="34" charset="-128"/>
                <a:ea typeface="小塚ゴシック Pro B" pitchFamily="34" charset="-128"/>
              </a:rPr>
              <a:t>18</a:t>
            </a:r>
            <a:r>
              <a:rPr lang="ja-JP" altLang="en-US" sz="2400" dirty="0">
                <a:solidFill>
                  <a:srgbClr val="EA6B14"/>
                </a:solidFill>
                <a:latin typeface="小塚ゴシック Pro B" pitchFamily="34" charset="-128"/>
                <a:ea typeface="小塚ゴシック Pro B" pitchFamily="34" charset="-128"/>
              </a:rPr>
              <a:t>日</a:t>
            </a:r>
          </a:p>
        </p:txBody>
      </p:sp>
      <p:sp>
        <p:nvSpPr>
          <p:cNvPr id="8" name="正方形/長方形 7"/>
          <p:cNvSpPr/>
          <p:nvPr/>
        </p:nvSpPr>
        <p:spPr>
          <a:xfrm>
            <a:off x="1120370" y="3801898"/>
            <a:ext cx="2748088" cy="584775"/>
          </a:xfrm>
          <a:prstGeom prst="rect">
            <a:avLst/>
          </a:prstGeom>
        </p:spPr>
        <p:txBody>
          <a:bodyPr wrap="square">
            <a:spAutoFit/>
          </a:bodyPr>
          <a:lstStyle/>
          <a:p>
            <a:r>
              <a:rPr lang="en-US" altLang="ja-JP" sz="3200" dirty="0">
                <a:solidFill>
                  <a:srgbClr val="EA6B14"/>
                </a:solidFill>
                <a:latin typeface="小塚ゴシック Pro B" pitchFamily="34" charset="-128"/>
                <a:ea typeface="小塚ゴシック Pro B" pitchFamily="34" charset="-128"/>
              </a:rPr>
              <a:t>13:30-15:30</a:t>
            </a:r>
            <a:endParaRPr lang="ja-JP" altLang="en-US" sz="3200" dirty="0">
              <a:solidFill>
                <a:srgbClr val="EA6B14"/>
              </a:solidFill>
              <a:latin typeface="小塚ゴシック Pro B" pitchFamily="34" charset="-128"/>
              <a:ea typeface="小塚ゴシック Pro B" pitchFamily="34" charset="-128"/>
            </a:endParaRPr>
          </a:p>
        </p:txBody>
      </p:sp>
      <p:sp>
        <p:nvSpPr>
          <p:cNvPr id="10" name="正方形/長方形 9"/>
          <p:cNvSpPr/>
          <p:nvPr/>
        </p:nvSpPr>
        <p:spPr>
          <a:xfrm>
            <a:off x="3617768" y="3907500"/>
            <a:ext cx="1352842" cy="338554"/>
          </a:xfrm>
          <a:prstGeom prst="rect">
            <a:avLst/>
          </a:prstGeom>
        </p:spPr>
        <p:txBody>
          <a:bodyPr wrap="square">
            <a:spAutoFit/>
          </a:bodyPr>
          <a:lstStyle/>
          <a:p>
            <a:r>
              <a:rPr lang="ja-JP" altLang="en-US" sz="1600" b="1" dirty="0">
                <a:latin typeface="小塚ゴシック Pro B" pitchFamily="34" charset="-128"/>
                <a:ea typeface="小塚ゴシック Pro B" pitchFamily="34" charset="-128"/>
              </a:rPr>
              <a:t>開場：</a:t>
            </a:r>
            <a:r>
              <a:rPr lang="en-US" altLang="ja-JP" sz="1600" b="1" dirty="0">
                <a:latin typeface="小塚ゴシック Pro B" pitchFamily="34" charset="-128"/>
                <a:ea typeface="小塚ゴシック Pro B" pitchFamily="34" charset="-128"/>
              </a:rPr>
              <a:t>13:00</a:t>
            </a:r>
            <a:endParaRPr lang="ja-JP" altLang="en-US" sz="1600" b="1" dirty="0">
              <a:latin typeface="小塚ゴシック Pro B" pitchFamily="34" charset="-128"/>
              <a:ea typeface="小塚ゴシック Pro B" pitchFamily="34" charset="-128"/>
            </a:endParaRPr>
          </a:p>
        </p:txBody>
      </p:sp>
      <p:pic>
        <p:nvPicPr>
          <p:cNvPr id="14" name="Picture 4" descr="\\SERVER\mac-share\塚本\アスクルばらしたpng\P11 の色違い\11_b1_blu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187" y="4690192"/>
            <a:ext cx="1073150" cy="13684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SERVER\mac-share\塚本\アスクルばらしたpng\P11 の色違い\11_akabo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3304" y="3187303"/>
            <a:ext cx="379412" cy="352425"/>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2872437" y="3169127"/>
            <a:ext cx="441146" cy="401007"/>
          </a:xfrm>
          <a:prstGeom prst="rect">
            <a:avLst/>
          </a:prstGeom>
        </p:spPr>
        <p:txBody>
          <a:bodyPr wrap="none">
            <a:spAutoFit/>
          </a:bodyPr>
          <a:lstStyle/>
          <a:p>
            <a:r>
              <a:rPr lang="ja-JP" altLang="en-US" dirty="0">
                <a:solidFill>
                  <a:schemeClr val="bg1"/>
                </a:solidFill>
                <a:latin typeface="小塚ゴシック Pro B" pitchFamily="34" charset="-128"/>
                <a:ea typeface="小塚ゴシック Pro B" pitchFamily="34" charset="-128"/>
              </a:rPr>
              <a:t>日</a:t>
            </a:r>
          </a:p>
        </p:txBody>
      </p:sp>
      <p:sp>
        <p:nvSpPr>
          <p:cNvPr id="19" name="正方形/長方形 18"/>
          <p:cNvSpPr/>
          <p:nvPr/>
        </p:nvSpPr>
        <p:spPr>
          <a:xfrm>
            <a:off x="180546" y="5130786"/>
            <a:ext cx="957092" cy="401007"/>
          </a:xfrm>
          <a:prstGeom prst="rect">
            <a:avLst/>
          </a:prstGeom>
        </p:spPr>
        <p:txBody>
          <a:bodyPr wrap="square">
            <a:spAutoFit/>
          </a:bodyPr>
          <a:lstStyle/>
          <a:p>
            <a:pPr algn="ctr"/>
            <a:r>
              <a:rPr lang="ja-JP" altLang="en-US" dirty="0">
                <a:solidFill>
                  <a:schemeClr val="bg1"/>
                </a:solidFill>
                <a:latin typeface="小塚ゴシック Pro B" pitchFamily="34" charset="-128"/>
                <a:ea typeface="小塚ゴシック Pro B" pitchFamily="34" charset="-128"/>
              </a:rPr>
              <a:t>講演</a:t>
            </a:r>
          </a:p>
        </p:txBody>
      </p:sp>
      <p:sp>
        <p:nvSpPr>
          <p:cNvPr id="17" name="正方形/長方形 16"/>
          <p:cNvSpPr/>
          <p:nvPr/>
        </p:nvSpPr>
        <p:spPr>
          <a:xfrm>
            <a:off x="1206343" y="4579027"/>
            <a:ext cx="4015568" cy="1015663"/>
          </a:xfrm>
          <a:prstGeom prst="rect">
            <a:avLst/>
          </a:prstGeom>
        </p:spPr>
        <p:txBody>
          <a:bodyPr wrap="square">
            <a:spAutoFit/>
          </a:bodyPr>
          <a:lstStyle/>
          <a:p>
            <a:r>
              <a:rPr lang="ja-JP" altLang="en-US" sz="1800" dirty="0">
                <a:latin typeface="小塚ゴシック Pro B" pitchFamily="34" charset="-128"/>
                <a:ea typeface="小塚ゴシック Pro B" pitchFamily="34" charset="-128"/>
              </a:rPr>
              <a:t>講師</a:t>
            </a:r>
            <a:r>
              <a:rPr lang="en-US" altLang="ja-JP" sz="1800" dirty="0">
                <a:latin typeface="小塚ゴシック Pro B" pitchFamily="34" charset="-128"/>
                <a:ea typeface="小塚ゴシック Pro B" pitchFamily="34" charset="-128"/>
              </a:rPr>
              <a:t>:</a:t>
            </a:r>
            <a:r>
              <a:rPr lang="ja-JP" altLang="ja-JP" sz="3600" dirty="0">
                <a:effectLst/>
                <a:ea typeface="游明朝" panose="02020400000000000000" pitchFamily="18" charset="-128"/>
                <a:cs typeface="Times New Roman" panose="02020603050405020304" pitchFamily="18" charset="0"/>
              </a:rPr>
              <a:t>盛永審一郎</a:t>
            </a:r>
            <a:r>
              <a:rPr lang="ja-JP" altLang="ja-JP" sz="1600" dirty="0">
                <a:effectLst/>
                <a:ea typeface="游明朝" panose="02020400000000000000" pitchFamily="18" charset="-128"/>
                <a:cs typeface="Times New Roman" panose="02020603050405020304" pitchFamily="18" charset="0"/>
              </a:rPr>
              <a:t>先生</a:t>
            </a:r>
            <a:endParaRPr lang="en-US" altLang="ja-JP" sz="1600" dirty="0">
              <a:effectLst/>
              <a:ea typeface="游明朝" panose="02020400000000000000" pitchFamily="18" charset="-128"/>
              <a:cs typeface="Times New Roman" panose="02020603050405020304" pitchFamily="18" charset="0"/>
            </a:endParaRPr>
          </a:p>
          <a:p>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sz="1200" dirty="0">
                <a:effectLst/>
                <a:ea typeface="游明朝" panose="02020400000000000000" pitchFamily="18" charset="-128"/>
                <a:cs typeface="Times New Roman" panose="02020603050405020304" pitchFamily="18" charset="0"/>
              </a:rPr>
              <a:t>小松大学大学院特任教授・富山大学名誉教授</a:t>
            </a:r>
            <a:r>
              <a:rPr lang="ja-JP" altLang="en-US" sz="1200" dirty="0">
                <a:effectLst/>
                <a:ea typeface="游明朝" panose="02020400000000000000" pitchFamily="18" charset="-128"/>
                <a:cs typeface="Times New Roman" panose="02020603050405020304" pitchFamily="18" charset="0"/>
              </a:rPr>
              <a:t>）</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200" dirty="0">
              <a:latin typeface="小塚ゴシック Pro B" pitchFamily="34" charset="-128"/>
              <a:ea typeface="小塚ゴシック Pro B" pitchFamily="34" charset="-128"/>
            </a:endParaRPr>
          </a:p>
        </p:txBody>
      </p:sp>
      <p:pic>
        <p:nvPicPr>
          <p:cNvPr id="1033" name="Picture 9" descr="\\SERVER\mac-share\塚本\アスクルばらしたpng\P11 の色違い\11_box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5" y="-12574"/>
            <a:ext cx="7775574" cy="917563"/>
          </a:xfrm>
          <a:prstGeom prst="rect">
            <a:avLst/>
          </a:prstGeom>
          <a:noFill/>
          <a:extLst>
            <a:ext uri="{909E8E84-426E-40DD-AFC4-6F175D3DCCD1}">
              <a14:hiddenFill xmlns:a14="http://schemas.microsoft.com/office/drawing/2010/main">
                <a:solidFill>
                  <a:srgbClr val="FFFFFF"/>
                </a:solidFill>
              </a14:hiddenFill>
            </a:ext>
          </a:extLst>
        </p:spPr>
      </p:pic>
      <p:sp>
        <p:nvSpPr>
          <p:cNvPr id="23" name="正方形/長方形 22"/>
          <p:cNvSpPr/>
          <p:nvPr/>
        </p:nvSpPr>
        <p:spPr>
          <a:xfrm>
            <a:off x="180546" y="280942"/>
            <a:ext cx="7775575" cy="523220"/>
          </a:xfrm>
          <a:prstGeom prst="rect">
            <a:avLst/>
          </a:prstGeom>
        </p:spPr>
        <p:txBody>
          <a:bodyPr wrap="square">
            <a:spAutoFit/>
          </a:bodyPr>
          <a:lstStyle/>
          <a:p>
            <a:r>
              <a:rPr lang="ja-JP" altLang="en-US" sz="2800" b="1" dirty="0">
                <a:solidFill>
                  <a:schemeClr val="bg1"/>
                </a:solidFill>
                <a:latin typeface="小塚ゴシック Pro B" pitchFamily="34" charset="-128"/>
                <a:ea typeface="小塚ゴシック Pro B" pitchFamily="34" charset="-128"/>
              </a:rPr>
              <a:t>公益財団法人　日本尊厳死協会関西支部主催</a:t>
            </a:r>
          </a:p>
        </p:txBody>
      </p:sp>
      <p:pic>
        <p:nvPicPr>
          <p:cNvPr id="26" name="Picture 3" descr="\\SERVER\mac-share\塚本\アスクルばらしたpng\P11 の色違い\11_c2_orange.png">
            <a:extLst>
              <a:ext uri="{FF2B5EF4-FFF2-40B4-BE49-F238E27FC236}">
                <a16:creationId xmlns:a16="http://schemas.microsoft.com/office/drawing/2014/main" id="{E2160605-0A01-6EA8-BE73-F35592AF3F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04" y="6709153"/>
            <a:ext cx="1120775" cy="1120775"/>
          </a:xfrm>
          <a:prstGeom prst="rect">
            <a:avLst/>
          </a:prstGeom>
          <a:noFill/>
          <a:extLst>
            <a:ext uri="{909E8E84-426E-40DD-AFC4-6F175D3DCCD1}">
              <a14:hiddenFill xmlns:a14="http://schemas.microsoft.com/office/drawing/2010/main">
                <a:solidFill>
                  <a:srgbClr val="FFFFFF"/>
                </a:solidFill>
              </a14:hiddenFill>
            </a:ext>
          </a:extLst>
        </p:spPr>
      </p:pic>
      <p:sp>
        <p:nvSpPr>
          <p:cNvPr id="27" name="正方形/長方形 26">
            <a:extLst>
              <a:ext uri="{FF2B5EF4-FFF2-40B4-BE49-F238E27FC236}">
                <a16:creationId xmlns:a16="http://schemas.microsoft.com/office/drawing/2014/main" id="{1ACA711B-3893-4923-BE28-863232C63E94}"/>
              </a:ext>
            </a:extLst>
          </p:cNvPr>
          <p:cNvSpPr/>
          <p:nvPr/>
        </p:nvSpPr>
        <p:spPr>
          <a:xfrm>
            <a:off x="231985" y="6981676"/>
            <a:ext cx="888385" cy="461665"/>
          </a:xfrm>
          <a:prstGeom prst="rect">
            <a:avLst/>
          </a:prstGeom>
        </p:spPr>
        <p:txBody>
          <a:bodyPr wrap="none">
            <a:spAutoFit/>
          </a:bodyPr>
          <a:lstStyle/>
          <a:p>
            <a:pPr algn="ctr"/>
            <a:r>
              <a:rPr lang="ja-JP" altLang="en-US" sz="2400" dirty="0">
                <a:solidFill>
                  <a:schemeClr val="bg1"/>
                </a:solidFill>
                <a:latin typeface="小塚ゴシック Pro B" pitchFamily="34" charset="-128"/>
                <a:ea typeface="小塚ゴシック Pro B" pitchFamily="34" charset="-128"/>
              </a:rPr>
              <a:t>会 場</a:t>
            </a:r>
          </a:p>
        </p:txBody>
      </p:sp>
      <p:sp>
        <p:nvSpPr>
          <p:cNvPr id="30" name="正方形/長方形 29">
            <a:extLst>
              <a:ext uri="{FF2B5EF4-FFF2-40B4-BE49-F238E27FC236}">
                <a16:creationId xmlns:a16="http://schemas.microsoft.com/office/drawing/2014/main" id="{9569FF4B-07EA-E97F-9004-CB7DDDDE169D}"/>
              </a:ext>
            </a:extLst>
          </p:cNvPr>
          <p:cNvSpPr/>
          <p:nvPr/>
        </p:nvSpPr>
        <p:spPr>
          <a:xfrm>
            <a:off x="1830173" y="6204493"/>
            <a:ext cx="5199277" cy="461665"/>
          </a:xfrm>
          <a:prstGeom prst="rect">
            <a:avLst/>
          </a:prstGeom>
        </p:spPr>
        <p:txBody>
          <a:bodyPr wrap="square">
            <a:spAutoFit/>
          </a:bodyPr>
          <a:lstStyle/>
          <a:p>
            <a:endParaRPr lang="ja-JP" altLang="en-US" sz="2400" dirty="0">
              <a:solidFill>
                <a:srgbClr val="EA6B14"/>
              </a:solidFill>
              <a:latin typeface="小塚ゴシック Pro B" pitchFamily="34" charset="-128"/>
              <a:ea typeface="小塚ゴシック Pro B" pitchFamily="34" charset="-128"/>
            </a:endParaRPr>
          </a:p>
        </p:txBody>
      </p:sp>
      <p:sp>
        <p:nvSpPr>
          <p:cNvPr id="33" name="テキスト ボックス 32">
            <a:extLst>
              <a:ext uri="{FF2B5EF4-FFF2-40B4-BE49-F238E27FC236}">
                <a16:creationId xmlns:a16="http://schemas.microsoft.com/office/drawing/2014/main" id="{B798B980-29ED-7E0D-FD74-FDC858F52EF3}"/>
              </a:ext>
            </a:extLst>
          </p:cNvPr>
          <p:cNvSpPr txBox="1"/>
          <p:nvPr/>
        </p:nvSpPr>
        <p:spPr>
          <a:xfrm>
            <a:off x="1177879" y="6719740"/>
            <a:ext cx="5935638" cy="461665"/>
          </a:xfrm>
          <a:prstGeom prst="rect">
            <a:avLst/>
          </a:prstGeom>
          <a:noFill/>
        </p:spPr>
        <p:txBody>
          <a:bodyPr wrap="square">
            <a:spAutoFit/>
          </a:bodyPr>
          <a:lstStyle/>
          <a:p>
            <a:r>
              <a:rPr lang="ja-JP" altLang="en-US" sz="2400" dirty="0">
                <a:effectLst/>
                <a:latin typeface="ＭＳ ゴシック" panose="020B0609070205080204" pitchFamily="49" charset="-128"/>
                <a:ea typeface="ＭＳ ゴシック" panose="020B0609070205080204" pitchFamily="49" charset="-128"/>
                <a:cs typeface="Times New Roman" panose="02020603050405020304" pitchFamily="18" charset="0"/>
              </a:rPr>
              <a:t>大阪コロナホテル　別館</a:t>
            </a:r>
            <a:r>
              <a:rPr lang="en-US" altLang="ja-JP" sz="2400" dirty="0">
                <a:effectLst/>
                <a:latin typeface="ＭＳ ゴシック" panose="020B0609070205080204" pitchFamily="49" charset="-128"/>
                <a:ea typeface="ＭＳ ゴシック" panose="020B0609070205080204" pitchFamily="49" charset="-128"/>
                <a:cs typeface="Times New Roman" panose="02020603050405020304" pitchFamily="18" charset="0"/>
              </a:rPr>
              <a:t>KINUGASA</a:t>
            </a:r>
            <a:endParaRPr lang="ja-JP" altLang="en-US" sz="2400" dirty="0">
              <a:latin typeface="ＭＳ ゴシック" panose="020B0609070205080204" pitchFamily="49" charset="-128"/>
              <a:ea typeface="ＭＳ ゴシック" panose="020B0609070205080204" pitchFamily="49" charset="-128"/>
            </a:endParaRPr>
          </a:p>
        </p:txBody>
      </p:sp>
      <p:sp>
        <p:nvSpPr>
          <p:cNvPr id="34" name="テキスト ボックス 33">
            <a:extLst>
              <a:ext uri="{FF2B5EF4-FFF2-40B4-BE49-F238E27FC236}">
                <a16:creationId xmlns:a16="http://schemas.microsoft.com/office/drawing/2014/main" id="{B779C0BF-C5AD-A7DE-F33A-5F9975067E43}"/>
              </a:ext>
            </a:extLst>
          </p:cNvPr>
          <p:cNvSpPr txBox="1"/>
          <p:nvPr/>
        </p:nvSpPr>
        <p:spPr>
          <a:xfrm>
            <a:off x="1385181" y="7457147"/>
            <a:ext cx="2683152" cy="338554"/>
          </a:xfrm>
          <a:prstGeom prst="rect">
            <a:avLst/>
          </a:prstGeom>
          <a:noFill/>
        </p:spPr>
        <p:txBody>
          <a:bodyPr wrap="square">
            <a:spAutoFit/>
          </a:bodyPr>
          <a:lstStyle/>
          <a:p>
            <a:r>
              <a:rPr lang="ja-JP" altLang="en-US" sz="1600" dirty="0">
                <a:effectLst/>
                <a:latin typeface="ＭＳ ゴシック" panose="020B0609070205080204" pitchFamily="49" charset="-128"/>
                <a:ea typeface="ＭＳ ゴシック" panose="020B0609070205080204" pitchFamily="49" charset="-128"/>
                <a:cs typeface="Times New Roman" panose="02020603050405020304" pitchFamily="18" charset="0"/>
              </a:rPr>
              <a:t>新大阪駅東口より徒歩３分</a:t>
            </a:r>
            <a:endParaRPr lang="ja-JP" altLang="en-US" sz="1600" dirty="0">
              <a:latin typeface="ＭＳ ゴシック" panose="020B0609070205080204" pitchFamily="49" charset="-128"/>
              <a:ea typeface="ＭＳ ゴシック" panose="020B0609070205080204" pitchFamily="49" charset="-128"/>
            </a:endParaRPr>
          </a:p>
        </p:txBody>
      </p:sp>
      <p:sp>
        <p:nvSpPr>
          <p:cNvPr id="35" name="テキスト ボックス 34">
            <a:extLst>
              <a:ext uri="{FF2B5EF4-FFF2-40B4-BE49-F238E27FC236}">
                <a16:creationId xmlns:a16="http://schemas.microsoft.com/office/drawing/2014/main" id="{72E1D578-B508-FABD-C715-B1634D86A08F}"/>
              </a:ext>
            </a:extLst>
          </p:cNvPr>
          <p:cNvSpPr txBox="1"/>
          <p:nvPr/>
        </p:nvSpPr>
        <p:spPr>
          <a:xfrm>
            <a:off x="5135737" y="3049463"/>
            <a:ext cx="2231163" cy="830997"/>
          </a:xfrm>
          <a:prstGeom prst="rect">
            <a:avLst/>
          </a:prstGeom>
          <a:noFill/>
        </p:spPr>
        <p:txBody>
          <a:bodyPr wrap="square">
            <a:spAutoFit/>
          </a:bodyPr>
          <a:lstStyle/>
          <a:p>
            <a:r>
              <a:rPr lang="ja-JP" altLang="en-US" sz="24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参加費：無料</a:t>
            </a:r>
            <a:endParaRPr lang="en-US" altLang="ja-JP" sz="24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24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定員：８０名　　　　</a:t>
            </a:r>
            <a:endParaRPr lang="ja-JP" altLang="en-US" sz="2400" dirty="0">
              <a:solidFill>
                <a:srgbClr val="FF0000"/>
              </a:solidFill>
              <a:latin typeface="ＭＳ ゴシック" panose="020B0609070205080204" pitchFamily="49" charset="-128"/>
              <a:ea typeface="ＭＳ ゴシック" panose="020B0609070205080204" pitchFamily="49" charset="-128"/>
            </a:endParaRPr>
          </a:p>
        </p:txBody>
      </p:sp>
      <p:pic>
        <p:nvPicPr>
          <p:cNvPr id="37" name="図 36" descr="棚の前にいる男性&#10;&#10;自動的に生成された説明">
            <a:extLst>
              <a:ext uri="{FF2B5EF4-FFF2-40B4-BE49-F238E27FC236}">
                <a16:creationId xmlns:a16="http://schemas.microsoft.com/office/drawing/2014/main" id="{AE706657-BFFC-555C-76A7-C7B8BC672027}"/>
              </a:ext>
            </a:extLst>
          </p:cNvPr>
          <p:cNvPicPr>
            <a:picLocks noChangeAspect="1"/>
          </p:cNvPicPr>
          <p:nvPr/>
        </p:nvPicPr>
        <p:blipFill>
          <a:blip r:embed="rId6" cstate="print">
            <a:extLst>
              <a:ext uri="{BEBA8EAE-BF5A-486C-A8C5-ECC9F3942E4B}">
                <a14:imgProps xmlns:a14="http://schemas.microsoft.com/office/drawing/2010/main">
                  <a14:imgLayer r:embed="rId7">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923502" y="4092238"/>
            <a:ext cx="2105948" cy="1579462"/>
          </a:xfrm>
          <a:prstGeom prst="ellipse">
            <a:avLst/>
          </a:prstGeom>
        </p:spPr>
      </p:pic>
      <p:sp>
        <p:nvSpPr>
          <p:cNvPr id="38" name="テキスト ボックス 37">
            <a:extLst>
              <a:ext uri="{FF2B5EF4-FFF2-40B4-BE49-F238E27FC236}">
                <a16:creationId xmlns:a16="http://schemas.microsoft.com/office/drawing/2014/main" id="{22A06E97-AB04-920C-AF46-6E5F4BE86AD0}"/>
              </a:ext>
            </a:extLst>
          </p:cNvPr>
          <p:cNvSpPr txBox="1"/>
          <p:nvPr/>
        </p:nvSpPr>
        <p:spPr>
          <a:xfrm>
            <a:off x="1173407" y="5539542"/>
            <a:ext cx="5699748" cy="1015663"/>
          </a:xfrm>
          <a:prstGeom prst="rect">
            <a:avLst/>
          </a:prstGeom>
          <a:noFill/>
        </p:spPr>
        <p:txBody>
          <a:bodyPr wrap="square" rtlCol="0">
            <a:spAutoFit/>
          </a:bodyPr>
          <a:lstStyle/>
          <a:p>
            <a:pPr algn="just"/>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〇盛永審一郎</a:t>
            </a:r>
          </a:p>
          <a:p>
            <a:pPr algn="just"/>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小松大学大学院特任教授・富山大学名誉教授、専門：生命倫理学、実存倫理学、著書；『安楽死を考えるために』、『認知症患者安楽死裁判』、『終末期医療を考えるために』（以上丸善出版）、『安楽死法：ベネルクス</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国の比較と資料』（東信堂）、編著『いまを生きるための倫理学』（丸善出版）ほか。</a:t>
            </a:r>
          </a:p>
        </p:txBody>
      </p:sp>
      <p:sp>
        <p:nvSpPr>
          <p:cNvPr id="41" name="テキスト ボックス 40">
            <a:extLst>
              <a:ext uri="{FF2B5EF4-FFF2-40B4-BE49-F238E27FC236}">
                <a16:creationId xmlns:a16="http://schemas.microsoft.com/office/drawing/2014/main" id="{1A09870E-199D-708C-6A0C-46C73E6C3EE8}"/>
              </a:ext>
            </a:extLst>
          </p:cNvPr>
          <p:cNvSpPr txBox="1"/>
          <p:nvPr/>
        </p:nvSpPr>
        <p:spPr>
          <a:xfrm>
            <a:off x="306795" y="10047426"/>
            <a:ext cx="7347871" cy="769441"/>
          </a:xfrm>
          <a:prstGeom prst="rect">
            <a:avLst/>
          </a:prstGeom>
          <a:noFill/>
        </p:spPr>
        <p:txBody>
          <a:bodyPr wrap="square" rtlCol="0">
            <a:spAutoFit/>
          </a:bodyPr>
          <a:lstStyle/>
          <a:p>
            <a:pPr algn="just"/>
            <a:r>
              <a:rPr lang="ja-JP" altLang="en-US"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電話のみ　</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TEL 0120-211-315</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（平日</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10:00</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16:00</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p>
          <a:p>
            <a:pPr algn="just"/>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定員になり次第、締め切りとさせていただきます</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a:t>
            </a:r>
          </a:p>
        </p:txBody>
      </p:sp>
      <p:sp>
        <p:nvSpPr>
          <p:cNvPr id="3" name="テキスト ボックス 2">
            <a:extLst>
              <a:ext uri="{FF2B5EF4-FFF2-40B4-BE49-F238E27FC236}">
                <a16:creationId xmlns:a16="http://schemas.microsoft.com/office/drawing/2014/main" id="{BC443691-516A-F374-A54D-3379F8CFE798}"/>
              </a:ext>
            </a:extLst>
          </p:cNvPr>
          <p:cNvSpPr txBox="1"/>
          <p:nvPr/>
        </p:nvSpPr>
        <p:spPr>
          <a:xfrm>
            <a:off x="938352" y="1174129"/>
            <a:ext cx="6751506" cy="401007"/>
          </a:xfrm>
          <a:prstGeom prst="rect">
            <a:avLst/>
          </a:prstGeom>
          <a:noFill/>
        </p:spPr>
        <p:txBody>
          <a:bodyPr wrap="square" rtlCol="0">
            <a:spAutoFit/>
          </a:bodyPr>
          <a:lstStyle/>
          <a:p>
            <a:endParaRPr kumimoji="1" lang="ja-JP" altLang="en-US" dirty="0"/>
          </a:p>
        </p:txBody>
      </p:sp>
      <p:sp>
        <p:nvSpPr>
          <p:cNvPr id="4" name="テキスト ボックス 3">
            <a:extLst>
              <a:ext uri="{FF2B5EF4-FFF2-40B4-BE49-F238E27FC236}">
                <a16:creationId xmlns:a16="http://schemas.microsoft.com/office/drawing/2014/main" id="{A736617B-969A-DF50-F03A-210EAD9C2F11}"/>
              </a:ext>
            </a:extLst>
          </p:cNvPr>
          <p:cNvSpPr txBox="1"/>
          <p:nvPr/>
        </p:nvSpPr>
        <p:spPr>
          <a:xfrm>
            <a:off x="47930" y="996332"/>
            <a:ext cx="7533157" cy="986008"/>
          </a:xfrm>
          <a:prstGeom prst="rect">
            <a:avLst/>
          </a:prstGeom>
          <a:noFill/>
        </p:spPr>
        <p:txBody>
          <a:bodyPr wrap="square" rtlCol="0">
            <a:spAutoFit/>
          </a:bodyPr>
          <a:lstStyle/>
          <a:p>
            <a:pPr algn="ctr"/>
            <a:r>
              <a:rPr kumimoji="1" lang="en-US" altLang="ja-JP" sz="2800" dirty="0">
                <a:latin typeface="HGP創英角ｺﾞｼｯｸUB" panose="020B0900000000000000" pitchFamily="50" charset="-128"/>
                <a:ea typeface="HGP創英角ｺﾞｼｯｸUB" panose="020B0900000000000000" pitchFamily="50" charset="-128"/>
              </a:rPr>
              <a:t>『</a:t>
            </a:r>
            <a:r>
              <a:rPr kumimoji="1" lang="ja-JP" altLang="en-US" sz="2800" dirty="0">
                <a:latin typeface="HGP創英角ｺﾞｼｯｸUB" panose="020B0900000000000000" pitchFamily="50" charset="-128"/>
                <a:ea typeface="HGP創英角ｺﾞｼｯｸUB" panose="020B0900000000000000" pitchFamily="50" charset="-128"/>
              </a:rPr>
              <a:t>認知症患者安楽死裁判を通して</a:t>
            </a:r>
            <a:r>
              <a:rPr kumimoji="1" lang="en-US" altLang="ja-JP" sz="2800" dirty="0">
                <a:latin typeface="HGP創英角ｺﾞｼｯｸUB" panose="020B0900000000000000" pitchFamily="50" charset="-128"/>
                <a:ea typeface="HGP創英角ｺﾞｼｯｸUB" panose="020B0900000000000000" pitchFamily="50" charset="-128"/>
              </a:rPr>
              <a:t>ACP</a:t>
            </a:r>
            <a:r>
              <a:rPr kumimoji="1" lang="ja-JP" altLang="en-US" sz="2800" dirty="0">
                <a:latin typeface="HGP創英角ｺﾞｼｯｸUB" panose="020B0900000000000000" pitchFamily="50" charset="-128"/>
                <a:ea typeface="HGP創英角ｺﾞｼｯｸUB" panose="020B0900000000000000" pitchFamily="50" charset="-128"/>
              </a:rPr>
              <a:t>を考える　～「いま」の意思か、事前指示書か～</a:t>
            </a:r>
            <a:r>
              <a:rPr kumimoji="1" lang="en-US" altLang="ja-JP" sz="2800" dirty="0">
                <a:latin typeface="HGP創英角ｺﾞｼｯｸUB" panose="020B0900000000000000" pitchFamily="50" charset="-128"/>
                <a:ea typeface="HGP創英角ｺﾞｼｯｸUB" panose="020B0900000000000000" pitchFamily="50" charset="-128"/>
              </a:rPr>
              <a:t>』</a:t>
            </a:r>
            <a:endParaRPr kumimoji="1" lang="ja-JP" altLang="en-US" sz="2800" dirty="0">
              <a:latin typeface="HGP創英角ｺﾞｼｯｸUB" panose="020B0900000000000000" pitchFamily="50" charset="-128"/>
              <a:ea typeface="HGP創英角ｺﾞｼｯｸUB" panose="020B0900000000000000" pitchFamily="50" charset="-128"/>
            </a:endParaRPr>
          </a:p>
        </p:txBody>
      </p:sp>
      <p:pic>
        <p:nvPicPr>
          <p:cNvPr id="12" name="図 11" descr="タイムライン が含まれている画像&#10;&#10;AI によって生成されたコンテンツは間違っている可能性があります。">
            <a:extLst>
              <a:ext uri="{FF2B5EF4-FFF2-40B4-BE49-F238E27FC236}">
                <a16:creationId xmlns:a16="http://schemas.microsoft.com/office/drawing/2014/main" id="{9A1E8EE2-676F-41E2-0956-07E9A0A435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0918" y="7847351"/>
            <a:ext cx="5793532" cy="1988297"/>
          </a:xfrm>
          <a:prstGeom prst="rect">
            <a:avLst/>
          </a:prstGeom>
        </p:spPr>
      </p:pic>
      <p:sp>
        <p:nvSpPr>
          <p:cNvPr id="13" name="テキスト ボックス 12">
            <a:extLst>
              <a:ext uri="{FF2B5EF4-FFF2-40B4-BE49-F238E27FC236}">
                <a16:creationId xmlns:a16="http://schemas.microsoft.com/office/drawing/2014/main" id="{8E760B27-11B3-7688-150E-F9BBBD708DFD}"/>
              </a:ext>
            </a:extLst>
          </p:cNvPr>
          <p:cNvSpPr txBox="1"/>
          <p:nvPr/>
        </p:nvSpPr>
        <p:spPr>
          <a:xfrm>
            <a:off x="148187" y="2003453"/>
            <a:ext cx="7432908" cy="954107"/>
          </a:xfrm>
          <a:prstGeom prst="rect">
            <a:avLst/>
          </a:prstGeom>
          <a:solidFill>
            <a:schemeClr val="bg1">
              <a:lumMod val="85000"/>
            </a:schemeClr>
          </a:soli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講演要旨</a:t>
            </a:r>
          </a:p>
          <a:p>
            <a:r>
              <a:rPr kumimoji="1" lang="ja-JP" altLang="en-US" sz="1400" dirty="0">
                <a:latin typeface="ＭＳ ゴシック" panose="020B0609070205080204" pitchFamily="49" charset="-128"/>
                <a:ea typeface="ＭＳ ゴシック" panose="020B0609070205080204" pitchFamily="49" charset="-128"/>
              </a:rPr>
              <a:t>「認知症である人」の「いま」の意思か、それとも「認知症になった人」の先行する意思、「事前指示書」か。オランダで</a:t>
            </a:r>
            <a:r>
              <a:rPr kumimoji="1" lang="en-US" altLang="ja-JP" sz="1400" dirty="0">
                <a:latin typeface="ＭＳ ゴシック" panose="020B0609070205080204" pitchFamily="49" charset="-128"/>
                <a:ea typeface="ＭＳ ゴシック" panose="020B0609070205080204" pitchFamily="49" charset="-128"/>
              </a:rPr>
              <a:t>2016</a:t>
            </a:r>
            <a:r>
              <a:rPr kumimoji="1" lang="ja-JP" altLang="en-US" sz="1400" dirty="0">
                <a:latin typeface="ＭＳ ゴシック" panose="020B0609070205080204" pitchFamily="49" charset="-128"/>
                <a:ea typeface="ＭＳ ゴシック" panose="020B0609070205080204" pitchFamily="49" charset="-128"/>
              </a:rPr>
              <a:t>年におこった認知症患者安楽死裁判ではまさにこの問題が争われた。オランダ最高裁判所はどのような判決を下しただろうか。</a:t>
            </a:r>
          </a:p>
        </p:txBody>
      </p:sp>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32</TotalTime>
  <Words>253</Words>
  <Application>Microsoft Office PowerPoint</Application>
  <PresentationFormat>ユーザー設定</PresentationFormat>
  <Paragraphs>21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HGP創英角ｺﾞｼｯｸUB</vt:lpstr>
      <vt:lpstr>ＭＳ ゴシック</vt:lpstr>
      <vt:lpstr>小塚ゴシック Pro B</vt:lpstr>
      <vt:lpstr>小塚ゴシック Pro H</vt:lpstr>
      <vt:lpstr>游明朝</vt:lpstr>
      <vt:lpstr>Arial</vt:lpstr>
      <vt:lpstr>Calibri</vt:lpstr>
      <vt:lpstr>Calibri Light</vt:lpstr>
      <vt:lpstr>11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長尾クリニック 015</cp:lastModifiedBy>
  <cp:revision>7</cp:revision>
  <cp:lastPrinted>2025-03-17T03:31:09Z</cp:lastPrinted>
  <dcterms:created xsi:type="dcterms:W3CDTF">2013-07-04T11:22:33Z</dcterms:created>
  <dcterms:modified xsi:type="dcterms:W3CDTF">2025-03-17T03:32:38Z</dcterms:modified>
</cp:coreProperties>
</file>